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3/5/2019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3/5/2019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3/5/2019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3/5/2019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130424" y="2062163"/>
            <a:ext cx="8791575" cy="2387600"/>
          </a:xfrm>
        </p:spPr>
        <p:txBody>
          <a:bodyPr>
            <a:noAutofit/>
          </a:bodyPr>
          <a:lstStyle/>
          <a:p>
            <a:r>
              <a:rPr lang="tr-TR" sz="4000" b="1" dirty="0"/>
              <a:t>Harcırah Nedir</a:t>
            </a:r>
            <a:r>
              <a:rPr lang="tr-TR" sz="4000" b="1" dirty="0" smtClean="0"/>
              <a:t>?</a:t>
            </a:r>
            <a:br>
              <a:rPr lang="tr-TR" sz="4000" b="1" dirty="0" smtClean="0"/>
            </a:br>
            <a:r>
              <a:rPr lang="tr-TR" sz="2800" b="1" dirty="0"/>
              <a:t/>
            </a:r>
            <a:br>
              <a:rPr lang="tr-TR" sz="2800" b="1" dirty="0"/>
            </a:br>
            <a:r>
              <a:rPr lang="tr-TR" sz="1800" dirty="0" smtClean="0"/>
              <a:t>Harcırah </a:t>
            </a:r>
            <a:r>
              <a:rPr lang="tr-TR" sz="1800" dirty="0"/>
              <a:t>asıl görevli bulundukları yerden başka </a:t>
            </a:r>
            <a:r>
              <a:rPr lang="tr-TR" sz="1800" dirty="0" smtClean="0"/>
              <a:t>yerlere geçici </a:t>
            </a:r>
            <a:br>
              <a:rPr lang="tr-TR" sz="1800" dirty="0" smtClean="0"/>
            </a:br>
            <a:r>
              <a:rPr lang="tr-TR" sz="1800" dirty="0"/>
              <a:t/>
            </a:r>
            <a:br>
              <a:rPr lang="tr-TR" sz="1800" dirty="0"/>
            </a:br>
            <a:r>
              <a:rPr lang="tr-TR" sz="1800" dirty="0" smtClean="0"/>
              <a:t>veya </a:t>
            </a:r>
            <a:r>
              <a:rPr lang="tr-TR" sz="1800" dirty="0"/>
              <a:t>sürekli görevle naklen atanan memur </a:t>
            </a:r>
            <a:r>
              <a:rPr lang="tr-TR" sz="1800" dirty="0" smtClean="0"/>
              <a:t>ve hizmetlilere </a:t>
            </a:r>
            <a:br>
              <a:rPr lang="tr-TR" sz="1800" dirty="0" smtClean="0"/>
            </a:br>
            <a:r>
              <a:rPr lang="tr-TR" sz="1800" dirty="0"/>
              <a:t/>
            </a:r>
            <a:br>
              <a:rPr lang="tr-TR" sz="1800" dirty="0"/>
            </a:br>
            <a:r>
              <a:rPr lang="tr-TR" sz="1800" dirty="0" smtClean="0"/>
              <a:t>görevlendirildikleri </a:t>
            </a:r>
            <a:r>
              <a:rPr lang="tr-TR" sz="1800" dirty="0"/>
              <a:t>yerlerde veya yeni </a:t>
            </a:r>
            <a:r>
              <a:rPr lang="tr-TR" sz="1800" dirty="0" smtClean="0"/>
              <a:t>görev yerlerine</a:t>
            </a:r>
            <a:br>
              <a:rPr lang="tr-TR" sz="1800" dirty="0" smtClean="0"/>
            </a:br>
            <a:r>
              <a:rPr lang="tr-TR" sz="1800" dirty="0"/>
              <a:t/>
            </a:r>
            <a:br>
              <a:rPr lang="tr-TR" sz="1800" dirty="0"/>
            </a:br>
            <a:r>
              <a:rPr lang="tr-TR" sz="1800" dirty="0" smtClean="0"/>
              <a:t>taşınmalarından </a:t>
            </a:r>
            <a:r>
              <a:rPr lang="tr-TR" sz="1800" dirty="0"/>
              <a:t>dolayı yapacakları </a:t>
            </a:r>
            <a:r>
              <a:rPr lang="tr-TR" sz="1800" dirty="0" smtClean="0"/>
              <a:t>ek masraflara </a:t>
            </a:r>
            <a:r>
              <a:rPr lang="tr-TR" sz="1800" dirty="0"/>
              <a:t>karşılık </a:t>
            </a:r>
            <a:r>
              <a:rPr lang="tr-TR" sz="1800" dirty="0" smtClean="0"/>
              <a:t/>
            </a:r>
            <a:br>
              <a:rPr lang="tr-TR" sz="1800" dirty="0" smtClean="0"/>
            </a:br>
            <a:r>
              <a:rPr lang="tr-TR" sz="1800" dirty="0"/>
              <a:t/>
            </a:r>
            <a:br>
              <a:rPr lang="tr-TR" sz="1800" dirty="0"/>
            </a:br>
            <a:r>
              <a:rPr lang="tr-TR" sz="1800" dirty="0" smtClean="0"/>
              <a:t>olarak </a:t>
            </a:r>
            <a:r>
              <a:rPr lang="tr-TR" sz="1800" dirty="0"/>
              <a:t>yapılan ödemelerdir.</a:t>
            </a:r>
            <a:endParaRPr lang="tr-TR" sz="1800" dirty="0"/>
          </a:p>
        </p:txBody>
      </p:sp>
    </p:spTree>
    <p:extLst>
      <p:ext uri="{BB962C8B-B14F-4D97-AF65-F5344CB8AC3E}">
        <p14:creationId xmlns:p14="http://schemas.microsoft.com/office/powerpoint/2010/main" val="2864779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30312" y="992187"/>
            <a:ext cx="9905999" cy="3541714"/>
          </a:xfrm>
        </p:spPr>
        <p:txBody>
          <a:bodyPr>
            <a:noAutofit/>
          </a:bodyPr>
          <a:lstStyle/>
          <a:p>
            <a:pPr marL="0" indent="0">
              <a:buNone/>
            </a:pPr>
            <a:r>
              <a:rPr lang="tr-TR" sz="2800" b="1" dirty="0" smtClean="0"/>
              <a:t>  Gündelik</a:t>
            </a:r>
          </a:p>
          <a:p>
            <a:pPr marL="0" indent="0">
              <a:buNone/>
            </a:pPr>
            <a:endParaRPr lang="tr-TR" sz="2800" b="1" dirty="0"/>
          </a:p>
          <a:p>
            <a:r>
              <a:rPr lang="tr-TR" sz="1800" dirty="0" smtClean="0"/>
              <a:t>Gündelik </a:t>
            </a:r>
            <a:r>
              <a:rPr lang="tr-TR" sz="1800" dirty="0"/>
              <a:t>genel olarak bir kişinin bir gün için yeme, içme </a:t>
            </a:r>
            <a:r>
              <a:rPr lang="tr-TR" sz="1800" dirty="0" smtClean="0"/>
              <a:t>ve konaklaması </a:t>
            </a:r>
            <a:r>
              <a:rPr lang="tr-TR" sz="1800" dirty="0"/>
              <a:t>için yapılan masrafın karşılığıdır</a:t>
            </a:r>
            <a:r>
              <a:rPr lang="tr-TR" sz="1800" dirty="0" smtClean="0"/>
              <a:t>.</a:t>
            </a:r>
          </a:p>
          <a:p>
            <a:pPr marL="0" indent="0">
              <a:buNone/>
            </a:pPr>
            <a:endParaRPr lang="tr-TR" sz="1800" dirty="0"/>
          </a:p>
          <a:p>
            <a:r>
              <a:rPr lang="tr-TR" sz="1800" dirty="0" smtClean="0"/>
              <a:t>Yurtiçi </a:t>
            </a:r>
            <a:r>
              <a:rPr lang="tr-TR" sz="1800" dirty="0"/>
              <a:t>gündeliklerinin miktarı her yıl bütçe kanununa ekli (</a:t>
            </a:r>
            <a:r>
              <a:rPr lang="tr-TR" sz="1800" dirty="0" smtClean="0"/>
              <a:t>H) cetvelinde </a:t>
            </a:r>
            <a:r>
              <a:rPr lang="tr-TR" sz="1800" dirty="0"/>
              <a:t>görev, unvan, ek gösterge ve dereceler </a:t>
            </a:r>
            <a:r>
              <a:rPr lang="tr-TR" sz="1800" dirty="0" smtClean="0"/>
              <a:t>esas alınarak </a:t>
            </a:r>
            <a:r>
              <a:rPr lang="tr-TR" sz="1800" dirty="0"/>
              <a:t>tespit edilmektedir</a:t>
            </a:r>
            <a:r>
              <a:rPr lang="tr-TR" sz="1800" dirty="0" smtClean="0"/>
              <a:t>.</a:t>
            </a:r>
          </a:p>
          <a:p>
            <a:pPr marL="0" indent="0">
              <a:buNone/>
            </a:pPr>
            <a:endParaRPr lang="tr-TR" sz="1800" dirty="0"/>
          </a:p>
          <a:p>
            <a:r>
              <a:rPr lang="tr-TR" sz="1800" dirty="0" smtClean="0"/>
              <a:t>Yurt </a:t>
            </a:r>
            <a:r>
              <a:rPr lang="tr-TR" sz="1800" dirty="0"/>
              <a:t>dışı gündeliklerinin miktarı ise gidilecek ülke, memur </a:t>
            </a:r>
            <a:r>
              <a:rPr lang="tr-TR" sz="1800" dirty="0" smtClean="0"/>
              <a:t>ve hizmetlilerin </a:t>
            </a:r>
            <a:r>
              <a:rPr lang="tr-TR" sz="1800" dirty="0"/>
              <a:t>aylık veya ücret tutarları ile görevin </a:t>
            </a:r>
            <a:r>
              <a:rPr lang="tr-TR" sz="1800" dirty="0" smtClean="0"/>
              <a:t>mahiyetine göre </a:t>
            </a:r>
            <a:r>
              <a:rPr lang="tr-TR" sz="1800" dirty="0"/>
              <a:t>mali yıl itibariyle Maliye Bakanlığının önerisi </a:t>
            </a:r>
            <a:r>
              <a:rPr lang="tr-TR" sz="1800" dirty="0" smtClean="0"/>
              <a:t>üzerine Bakanlar </a:t>
            </a:r>
            <a:r>
              <a:rPr lang="tr-TR" sz="1800" dirty="0"/>
              <a:t>Kurulunca belirlenmektedir.</a:t>
            </a:r>
            <a:endParaRPr lang="tr-TR" sz="1800" dirty="0"/>
          </a:p>
        </p:txBody>
      </p:sp>
    </p:spTree>
    <p:extLst>
      <p:ext uri="{BB962C8B-B14F-4D97-AF65-F5344CB8AC3E}">
        <p14:creationId xmlns:p14="http://schemas.microsoft.com/office/powerpoint/2010/main" val="2410722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57312" y="509587"/>
            <a:ext cx="9905999" cy="3541714"/>
          </a:xfrm>
        </p:spPr>
        <p:txBody>
          <a:bodyPr>
            <a:noAutofit/>
          </a:bodyPr>
          <a:lstStyle/>
          <a:p>
            <a:pPr marL="0" indent="0" algn="just">
              <a:buNone/>
            </a:pPr>
            <a:r>
              <a:rPr lang="tr-TR" sz="2800" b="1" dirty="0" smtClean="0"/>
              <a:t>  Yurtdışı Gündelik</a:t>
            </a:r>
          </a:p>
          <a:p>
            <a:pPr marL="0" indent="0" algn="just">
              <a:buNone/>
            </a:pPr>
            <a:endParaRPr lang="tr-TR" sz="1800" b="1" dirty="0"/>
          </a:p>
          <a:p>
            <a:pPr algn="just"/>
            <a:r>
              <a:rPr lang="tr-TR" sz="1800" dirty="0" smtClean="0"/>
              <a:t>(</a:t>
            </a:r>
            <a:r>
              <a:rPr lang="tr-TR" sz="1800" dirty="0"/>
              <a:t>1) Geçici görev ile yabancı </a:t>
            </a:r>
            <a:r>
              <a:rPr lang="tr-TR" sz="1800" dirty="0" smtClean="0"/>
              <a:t>ülkelere gönderilenlere</a:t>
            </a:r>
            <a:r>
              <a:rPr lang="tr-TR" sz="1800" dirty="0"/>
              <a:t>, özel anlaşmaları </a:t>
            </a:r>
            <a:r>
              <a:rPr lang="tr-TR" sz="1800" dirty="0" smtClean="0"/>
              <a:t>gereğince yabancı </a:t>
            </a:r>
            <a:r>
              <a:rPr lang="tr-TR" sz="1800" dirty="0"/>
              <a:t>devlet, uluslararası kuruluş veya </a:t>
            </a:r>
            <a:r>
              <a:rPr lang="tr-TR" sz="1800" dirty="0" smtClean="0"/>
              <a:t>resmi diğer </a:t>
            </a:r>
            <a:r>
              <a:rPr lang="tr-TR" sz="1800" dirty="0"/>
              <a:t>kuruluşlar tarafından ödeme </a:t>
            </a:r>
            <a:r>
              <a:rPr lang="tr-TR" sz="1800" dirty="0" smtClean="0"/>
              <a:t>yapıldığı takdirde </a:t>
            </a:r>
            <a:r>
              <a:rPr lang="tr-TR" sz="1800" dirty="0"/>
              <a:t>bu ödemeler gündeliklerinden indirilir</a:t>
            </a:r>
            <a:r>
              <a:rPr lang="tr-TR" sz="1800" dirty="0" smtClean="0"/>
              <a:t>.</a:t>
            </a:r>
          </a:p>
          <a:p>
            <a:pPr marL="0" indent="0" algn="just">
              <a:buNone/>
            </a:pPr>
            <a:endParaRPr lang="tr-TR" sz="1800" b="1" dirty="0"/>
          </a:p>
          <a:p>
            <a:pPr algn="just"/>
            <a:r>
              <a:rPr lang="tr-TR" sz="1800" dirty="0"/>
              <a:t>2) Kurumlar, hizmetin özellikleri, mevcut </a:t>
            </a:r>
            <a:r>
              <a:rPr lang="tr-TR" sz="1800" dirty="0" smtClean="0"/>
              <a:t>ödenek miktarı</a:t>
            </a:r>
            <a:r>
              <a:rPr lang="tr-TR" sz="1800" dirty="0"/>
              <a:t>, yabancı devlet, uluslararası kuruluş, resmi </a:t>
            </a:r>
            <a:r>
              <a:rPr lang="tr-TR" sz="1800" dirty="0" smtClean="0"/>
              <a:t>veya özel </a:t>
            </a:r>
            <a:r>
              <a:rPr lang="tr-TR" sz="1800" dirty="0"/>
              <a:t>diğer kurum ve kuruluşlar tarafından </a:t>
            </a:r>
            <a:r>
              <a:rPr lang="tr-TR" sz="1800" dirty="0" smtClean="0"/>
              <a:t>ödeme yapılması</a:t>
            </a:r>
            <a:r>
              <a:rPr lang="tr-TR" sz="1800" dirty="0"/>
              <a:t>, görev yerinde ücretsiz veya düşük </a:t>
            </a:r>
            <a:r>
              <a:rPr lang="tr-TR" sz="1800" dirty="0" smtClean="0"/>
              <a:t>ücretli yatacak </a:t>
            </a:r>
            <a:r>
              <a:rPr lang="tr-TR" sz="1800" dirty="0"/>
              <a:t>yer temin edilmesi, yemek ihtiyaçlarının </a:t>
            </a:r>
            <a:r>
              <a:rPr lang="tr-TR" sz="1800" dirty="0" smtClean="0"/>
              <a:t>kısmen veya </a:t>
            </a:r>
            <a:r>
              <a:rPr lang="tr-TR" sz="1800" dirty="0"/>
              <a:t>tamamen karşılanması gibi hususları dikkate </a:t>
            </a:r>
            <a:r>
              <a:rPr lang="tr-TR" sz="1800" dirty="0" smtClean="0"/>
              <a:t>almak suretiyle</a:t>
            </a:r>
            <a:r>
              <a:rPr lang="tr-TR" sz="1800" dirty="0"/>
              <a:t>, ekli cetvelde gösterilen miktarlardan </a:t>
            </a:r>
            <a:r>
              <a:rPr lang="tr-TR" sz="1800" dirty="0" smtClean="0"/>
              <a:t>daha aşağı </a:t>
            </a:r>
            <a:r>
              <a:rPr lang="tr-TR" sz="1800" dirty="0"/>
              <a:t>miktarda gündelik ödeyebilirler. Ancak, bu </a:t>
            </a:r>
            <a:r>
              <a:rPr lang="tr-TR" sz="1800" dirty="0" smtClean="0"/>
              <a:t>şekilde ödenecek </a:t>
            </a:r>
            <a:r>
              <a:rPr lang="tr-TR" sz="1800" dirty="0"/>
              <a:t>gündeliklerin ilgililerce kabul edildiğinin </a:t>
            </a:r>
            <a:r>
              <a:rPr lang="tr-TR" sz="1800" dirty="0" smtClean="0"/>
              <a:t>görev mahallinden </a:t>
            </a:r>
            <a:r>
              <a:rPr lang="tr-TR" sz="1800" dirty="0"/>
              <a:t>ayrılmadan önce idarelerine yazılı </a:t>
            </a:r>
            <a:r>
              <a:rPr lang="tr-TR" sz="1800" dirty="0" smtClean="0"/>
              <a:t>olarak bildirilmesi </a:t>
            </a:r>
            <a:r>
              <a:rPr lang="tr-TR" sz="1800" dirty="0"/>
              <a:t>gerekir.</a:t>
            </a:r>
            <a:endParaRPr lang="tr-TR" sz="1800" dirty="0" smtClean="0"/>
          </a:p>
          <a:p>
            <a:pPr algn="just"/>
            <a:endParaRPr lang="tr-TR" sz="1800" dirty="0"/>
          </a:p>
        </p:txBody>
      </p:sp>
    </p:spTree>
    <p:extLst>
      <p:ext uri="{BB962C8B-B14F-4D97-AF65-F5344CB8AC3E}">
        <p14:creationId xmlns:p14="http://schemas.microsoft.com/office/powerpoint/2010/main" val="1387802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92212" y="674687"/>
            <a:ext cx="9905999" cy="3541714"/>
          </a:xfrm>
        </p:spPr>
        <p:txBody>
          <a:bodyPr>
            <a:noAutofit/>
          </a:bodyPr>
          <a:lstStyle/>
          <a:p>
            <a:pPr marL="0" indent="0" algn="just">
              <a:buNone/>
            </a:pPr>
            <a:r>
              <a:rPr lang="tr-TR" sz="2800" b="1" dirty="0" smtClean="0"/>
              <a:t> Yurtdışı </a:t>
            </a:r>
            <a:r>
              <a:rPr lang="tr-TR" sz="2800" b="1" dirty="0"/>
              <a:t>Konaklama Bedeli</a:t>
            </a:r>
          </a:p>
          <a:p>
            <a:pPr algn="just"/>
            <a:r>
              <a:rPr lang="tr-TR" sz="1800" dirty="0" smtClean="0"/>
              <a:t>Bu </a:t>
            </a:r>
            <a:r>
              <a:rPr lang="tr-TR" sz="1800" dirty="0"/>
              <a:t>Karar hükümlerine göre yurtdışına veya </a:t>
            </a:r>
            <a:r>
              <a:rPr lang="tr-TR" sz="1800" dirty="0" smtClean="0"/>
              <a:t>sürekli görevle </a:t>
            </a:r>
            <a:r>
              <a:rPr lang="tr-TR" sz="1800" dirty="0"/>
              <a:t>yurtdışında iken başka ülkelere geçici </a:t>
            </a:r>
            <a:r>
              <a:rPr lang="tr-TR" sz="1800" dirty="0" smtClean="0"/>
              <a:t>görevle gönderilenlere</a:t>
            </a:r>
            <a:r>
              <a:rPr lang="tr-TR" sz="1800" dirty="0"/>
              <a:t>, Türkiye'den veya sürekli </a:t>
            </a:r>
            <a:r>
              <a:rPr lang="tr-TR" sz="1800" dirty="0" smtClean="0"/>
              <a:t>görevle bulundukları </a:t>
            </a:r>
            <a:r>
              <a:rPr lang="tr-TR" sz="1800" dirty="0"/>
              <a:t>ülkelerden her çıkışlarında, seyahat </a:t>
            </a:r>
            <a:r>
              <a:rPr lang="tr-TR" sz="1800" dirty="0" smtClean="0"/>
              <a:t>ve ikamet </a:t>
            </a:r>
            <a:r>
              <a:rPr lang="tr-TR" sz="1800" dirty="0"/>
              <a:t>süresinin ilk on günü için </a:t>
            </a:r>
            <a:r>
              <a:rPr lang="tr-TR" sz="1800" dirty="0" smtClean="0"/>
              <a:t>ödenecek gündelikler</a:t>
            </a:r>
            <a:r>
              <a:rPr lang="tr-TR" sz="1800" dirty="0"/>
              <a:t>, ekli cetveldeki miktarların %</a:t>
            </a:r>
            <a:r>
              <a:rPr lang="tr-TR" sz="1800" dirty="0" smtClean="0"/>
              <a:t>50 artırılması </a:t>
            </a:r>
            <a:r>
              <a:rPr lang="tr-TR" sz="1800" dirty="0"/>
              <a:t>suretiyle hesaplanır</a:t>
            </a:r>
            <a:r>
              <a:rPr lang="tr-TR" sz="1800" dirty="0" smtClean="0"/>
              <a:t>.</a:t>
            </a:r>
          </a:p>
          <a:p>
            <a:pPr algn="just"/>
            <a:r>
              <a:rPr lang="tr-TR" sz="1800" b="1" dirty="0"/>
              <a:t>MADDE </a:t>
            </a:r>
            <a:r>
              <a:rPr lang="tr-TR" sz="1800" dirty="0"/>
              <a:t>4- Türkiye'den yurtdışına geçici </a:t>
            </a:r>
            <a:r>
              <a:rPr lang="tr-TR" sz="1800" dirty="0" smtClean="0"/>
              <a:t>görevle gönderilenlerden</a:t>
            </a:r>
            <a:r>
              <a:rPr lang="tr-TR" sz="1800" dirty="0"/>
              <a:t>, seyahat ve ikamet süresinin ilk on günü </a:t>
            </a:r>
            <a:r>
              <a:rPr lang="tr-TR" sz="1800" dirty="0" smtClean="0"/>
              <a:t>ile sınırlı </a:t>
            </a:r>
            <a:r>
              <a:rPr lang="tr-TR" sz="1800" dirty="0"/>
              <a:t>olmak kaydıyla, yurtdışında yatacak yer temini </a:t>
            </a:r>
            <a:r>
              <a:rPr lang="tr-TR" sz="1800" dirty="0" smtClean="0"/>
              <a:t>için ödedikleri </a:t>
            </a:r>
            <a:r>
              <a:rPr lang="tr-TR" sz="1800" dirty="0"/>
              <a:t>ücretleri fatura ile belgelendirenlere, </a:t>
            </a:r>
            <a:r>
              <a:rPr lang="tr-TR" sz="1800" dirty="0" smtClean="0"/>
              <a:t>faturada gösterilen </a:t>
            </a:r>
            <a:r>
              <a:rPr lang="tr-TR" sz="1800" dirty="0"/>
              <a:t>günlük yatak ücretinin birinci fıkrada </a:t>
            </a:r>
            <a:r>
              <a:rPr lang="tr-TR" sz="1800" dirty="0" smtClean="0"/>
              <a:t>belirtildiği şekilde </a:t>
            </a:r>
            <a:r>
              <a:rPr lang="tr-TR" sz="1800" dirty="0"/>
              <a:t>artırımlı olarak hesaplanan gündeliklerinin % </a:t>
            </a:r>
            <a:r>
              <a:rPr lang="tr-TR" sz="1800" dirty="0" smtClean="0"/>
              <a:t>40'ına kadar </a:t>
            </a:r>
            <a:r>
              <a:rPr lang="tr-TR" sz="1800" dirty="0"/>
              <a:t>olan miktar için bir ödeme yapılmaz, %40'ını </a:t>
            </a:r>
            <a:r>
              <a:rPr lang="tr-TR" sz="1800" dirty="0" smtClean="0"/>
              <a:t>aşması halinde </a:t>
            </a:r>
            <a:r>
              <a:rPr lang="tr-TR" sz="1800" dirty="0"/>
              <a:t>ise aşan kısmın sadece % 70'i ayrıca ödenir. </a:t>
            </a:r>
            <a:r>
              <a:rPr lang="tr-TR" sz="1800" dirty="0" smtClean="0"/>
              <a:t>Ancak, yatacak </a:t>
            </a:r>
            <a:r>
              <a:rPr lang="tr-TR" sz="1800" dirty="0"/>
              <a:t>yer temini için ödenecek günlük ilave miktar, </a:t>
            </a:r>
            <a:r>
              <a:rPr lang="tr-TR" sz="1800" dirty="0" smtClean="0"/>
              <a:t>artırımlı olarak </a:t>
            </a:r>
            <a:r>
              <a:rPr lang="tr-TR" sz="1800" dirty="0"/>
              <a:t>hesaplanan gündeliklerin ekli cetvelin;</a:t>
            </a:r>
          </a:p>
          <a:p>
            <a:pPr algn="just"/>
            <a:r>
              <a:rPr lang="tr-TR" sz="1800" dirty="0"/>
              <a:t>a) I-III </a:t>
            </a:r>
            <a:r>
              <a:rPr lang="tr-TR" sz="1800" dirty="0" err="1"/>
              <a:t>no'lu</a:t>
            </a:r>
            <a:r>
              <a:rPr lang="tr-TR" sz="1800" dirty="0"/>
              <a:t> sütunlarında gösterilen unvanlarda </a:t>
            </a:r>
            <a:r>
              <a:rPr lang="tr-TR" sz="1800" dirty="0" smtClean="0"/>
              <a:t>bulunanlar için </a:t>
            </a:r>
            <a:r>
              <a:rPr lang="tr-TR" sz="1800" dirty="0"/>
              <a:t>% 100'ünden,</a:t>
            </a:r>
          </a:p>
          <a:p>
            <a:pPr algn="just"/>
            <a:r>
              <a:rPr lang="tr-TR" sz="1800" dirty="0"/>
              <a:t>b)IV-VII </a:t>
            </a:r>
            <a:r>
              <a:rPr lang="tr-TR" sz="1800" dirty="0" err="1"/>
              <a:t>no'lu</a:t>
            </a:r>
            <a:r>
              <a:rPr lang="tr-TR" sz="1800" dirty="0"/>
              <a:t> sütunlarında gösterilen </a:t>
            </a:r>
            <a:r>
              <a:rPr lang="tr-TR" sz="1800" dirty="0" smtClean="0"/>
              <a:t>kadrolarda bulunanlar </a:t>
            </a:r>
            <a:r>
              <a:rPr lang="tr-TR" sz="1800" dirty="0"/>
              <a:t>için % </a:t>
            </a:r>
            <a:r>
              <a:rPr lang="tr-TR" sz="1800" dirty="0" smtClean="0"/>
              <a:t>70'inden, fazla </a:t>
            </a:r>
            <a:r>
              <a:rPr lang="tr-TR" sz="1800" dirty="0"/>
              <a:t>olamaz.</a:t>
            </a:r>
            <a:endParaRPr lang="tr-TR" sz="1800" dirty="0" smtClean="0"/>
          </a:p>
          <a:p>
            <a:pPr marL="0" indent="0" algn="just">
              <a:buNone/>
            </a:pPr>
            <a:endParaRPr lang="tr-TR" sz="1800" dirty="0"/>
          </a:p>
        </p:txBody>
      </p:sp>
    </p:spTree>
    <p:extLst>
      <p:ext uri="{BB962C8B-B14F-4D97-AF65-F5344CB8AC3E}">
        <p14:creationId xmlns:p14="http://schemas.microsoft.com/office/powerpoint/2010/main" val="2723740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0612" y="355600"/>
            <a:ext cx="9905999" cy="3541714"/>
          </a:xfrm>
        </p:spPr>
        <p:txBody>
          <a:bodyPr>
            <a:noAutofit/>
          </a:bodyPr>
          <a:lstStyle/>
          <a:p>
            <a:pPr marL="0" indent="0">
              <a:buNone/>
            </a:pPr>
            <a:r>
              <a:rPr lang="tr-TR" sz="2800" b="1" dirty="0" smtClean="0"/>
              <a:t> Yurtdışı </a:t>
            </a:r>
            <a:r>
              <a:rPr lang="tr-TR" sz="2800" b="1" dirty="0"/>
              <a:t>Konaklama Bedeli</a:t>
            </a:r>
          </a:p>
          <a:p>
            <a:pPr algn="just"/>
            <a:r>
              <a:rPr lang="tr-TR" sz="1800" b="1" dirty="0"/>
              <a:t>MADDE 5 – </a:t>
            </a:r>
            <a:r>
              <a:rPr lang="tr-TR" sz="1800" dirty="0"/>
              <a:t>(1) Merkezî yönetim kapsamındaki kamu </a:t>
            </a:r>
            <a:r>
              <a:rPr lang="tr-TR" sz="1800" dirty="0" smtClean="0"/>
              <a:t>idarelerince ekli </a:t>
            </a:r>
            <a:r>
              <a:rPr lang="tr-TR" sz="1800" dirty="0"/>
              <a:t>cetvelde yer alanların yurtdışına geçici </a:t>
            </a:r>
            <a:r>
              <a:rPr lang="tr-TR" sz="1800" dirty="0" smtClean="0"/>
              <a:t>görevlendirilmelerinde; görevin </a:t>
            </a:r>
            <a:r>
              <a:rPr lang="tr-TR" sz="1800" dirty="0"/>
              <a:t>önem ve özelliği ile görev yeri itibariyle </a:t>
            </a:r>
            <a:r>
              <a:rPr lang="tr-TR" sz="1800" dirty="0" smtClean="0"/>
              <a:t>oluşabilecek konaklama </a:t>
            </a:r>
            <a:r>
              <a:rPr lang="tr-TR" sz="1800" dirty="0"/>
              <a:t>gideri ihtiyacı dikkate alınmak ve </a:t>
            </a:r>
            <a:r>
              <a:rPr lang="tr-TR" sz="1800" dirty="0" smtClean="0"/>
              <a:t>belgelendirilmek suretiyle </a:t>
            </a:r>
            <a:r>
              <a:rPr lang="tr-TR" sz="1800" dirty="0"/>
              <a:t>görevlendirme süresince</a:t>
            </a:r>
            <a:r>
              <a:rPr lang="tr-TR" sz="1800" dirty="0" smtClean="0"/>
              <a:t>;</a:t>
            </a:r>
          </a:p>
          <a:p>
            <a:pPr marL="0" indent="0" algn="just">
              <a:buNone/>
            </a:pPr>
            <a:endParaRPr lang="tr-TR" sz="1800" dirty="0"/>
          </a:p>
          <a:p>
            <a:pPr algn="just"/>
            <a:r>
              <a:rPr lang="tr-TR" sz="1800" dirty="0"/>
              <a:t>a) Genel Müdür ve daha üst makam yöneticileri ile ek </a:t>
            </a:r>
            <a:r>
              <a:rPr lang="tr-TR" sz="1800" dirty="0" smtClean="0"/>
              <a:t>göstergeleri genel </a:t>
            </a:r>
            <a:r>
              <a:rPr lang="tr-TR" sz="1800" dirty="0"/>
              <a:t>müdür düzeyinde veya daha yüksek tespit edilen </a:t>
            </a:r>
            <a:r>
              <a:rPr lang="tr-TR" sz="1800" dirty="0" smtClean="0"/>
              <a:t>görevde bulunan </a:t>
            </a:r>
            <a:r>
              <a:rPr lang="tr-TR" sz="1800" dirty="0"/>
              <a:t>yöneticilerin</a:t>
            </a:r>
            <a:r>
              <a:rPr lang="tr-TR" sz="1800" dirty="0" smtClean="0"/>
              <a:t>,</a:t>
            </a:r>
          </a:p>
          <a:p>
            <a:pPr marL="0" indent="0" algn="just">
              <a:buNone/>
            </a:pPr>
            <a:endParaRPr lang="tr-TR" sz="1800" dirty="0"/>
          </a:p>
          <a:p>
            <a:pPr algn="just"/>
            <a:r>
              <a:rPr lang="tr-TR" sz="1800" dirty="0"/>
              <a:t>b) Ek göstergeleri 8.000 ve daha yüksek olanlarla birlikte </a:t>
            </a:r>
            <a:r>
              <a:rPr lang="tr-TR" sz="1800" dirty="0" smtClean="0"/>
              <a:t>aynı yurtdışı </a:t>
            </a:r>
            <a:r>
              <a:rPr lang="tr-TR" sz="1800" dirty="0"/>
              <a:t>toplantısına katılan ilgili kurum personelinin</a:t>
            </a:r>
            <a:r>
              <a:rPr lang="tr-TR" sz="1800" dirty="0" smtClean="0"/>
              <a:t>,</a:t>
            </a:r>
          </a:p>
          <a:p>
            <a:pPr marL="0" indent="0" algn="just">
              <a:buNone/>
            </a:pPr>
            <a:endParaRPr lang="tr-TR" sz="1800" dirty="0"/>
          </a:p>
          <a:p>
            <a:pPr algn="just"/>
            <a:r>
              <a:rPr lang="tr-TR" sz="1800" dirty="0"/>
              <a:t>c) Zorunlu ve istisnai hallere münhasır olmak üzere, ilgili </a:t>
            </a:r>
            <a:r>
              <a:rPr lang="tr-TR" sz="1800" dirty="0" smtClean="0"/>
              <a:t>Bakanın onayı </a:t>
            </a:r>
            <a:r>
              <a:rPr lang="tr-TR" sz="1800" dirty="0"/>
              <a:t>alınmak şartıyla (a) ve (b) bentleri kapsamı dışında </a:t>
            </a:r>
            <a:r>
              <a:rPr lang="tr-TR" sz="1800" dirty="0" smtClean="0"/>
              <a:t>kalan diğer personelin, Bu </a:t>
            </a:r>
            <a:r>
              <a:rPr lang="tr-TR" sz="1800" dirty="0"/>
              <a:t>madde kapsamında değerlendirilir.</a:t>
            </a:r>
            <a:endParaRPr lang="tr-TR" sz="1800" dirty="0"/>
          </a:p>
        </p:txBody>
      </p:sp>
    </p:spTree>
    <p:extLst>
      <p:ext uri="{BB962C8B-B14F-4D97-AF65-F5344CB8AC3E}">
        <p14:creationId xmlns:p14="http://schemas.microsoft.com/office/powerpoint/2010/main" val="4081080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52512" y="1258887"/>
            <a:ext cx="9905999" cy="3541714"/>
          </a:xfrm>
        </p:spPr>
        <p:txBody>
          <a:bodyPr>
            <a:noAutofit/>
          </a:bodyPr>
          <a:lstStyle/>
          <a:p>
            <a:pPr marL="0" indent="0">
              <a:lnSpc>
                <a:spcPct val="300000"/>
              </a:lnSpc>
              <a:buNone/>
            </a:pPr>
            <a:r>
              <a:rPr lang="tr-TR" sz="2800" b="1" dirty="0" smtClean="0"/>
              <a:t>  Yurtdışı </a:t>
            </a:r>
            <a:r>
              <a:rPr lang="tr-TR" sz="2800" b="1" dirty="0"/>
              <a:t>Konaklama </a:t>
            </a:r>
            <a:r>
              <a:rPr lang="tr-TR" sz="2800" b="1" dirty="0" smtClean="0"/>
              <a:t>Bedeli</a:t>
            </a:r>
            <a:endParaRPr lang="tr-TR" sz="2800" b="1" dirty="0"/>
          </a:p>
          <a:p>
            <a:pPr algn="just"/>
            <a:r>
              <a:rPr lang="tr-TR" sz="1800" dirty="0" smtClean="0"/>
              <a:t>Konaklama </a:t>
            </a:r>
            <a:r>
              <a:rPr lang="tr-TR" sz="1800" dirty="0"/>
              <a:t>bedelinin ilgilinin gündeliklerinin yüzde </a:t>
            </a:r>
            <a:r>
              <a:rPr lang="tr-TR" sz="1800" dirty="0" smtClean="0"/>
              <a:t>kırkını aşan </a:t>
            </a:r>
            <a:r>
              <a:rPr lang="tr-TR" sz="1800" dirty="0"/>
              <a:t>kısmının tamamı ödenebilir. Ancak, bu </a:t>
            </a:r>
            <a:r>
              <a:rPr lang="tr-TR" sz="1800" dirty="0" smtClean="0"/>
              <a:t>madde  kapsamında </a:t>
            </a:r>
            <a:r>
              <a:rPr lang="tr-TR" sz="1800" dirty="0"/>
              <a:t>yıl içinde yapılan görevlendirmeler sonucunda, </a:t>
            </a:r>
            <a:r>
              <a:rPr lang="tr-TR" sz="1800" dirty="0" smtClean="0"/>
              <a:t>bu Kararın </a:t>
            </a:r>
            <a:r>
              <a:rPr lang="tr-TR" sz="1800" dirty="0"/>
              <a:t>4 üncü maddesinin ikinci fıkrasında yer alan </a:t>
            </a:r>
            <a:r>
              <a:rPr lang="tr-TR" sz="1800" dirty="0" smtClean="0"/>
              <a:t>tutarları aşan </a:t>
            </a:r>
            <a:r>
              <a:rPr lang="tr-TR" sz="1800" dirty="0"/>
              <a:t>konaklama bedeli için idare bütçesinden yapılacak </a:t>
            </a:r>
            <a:r>
              <a:rPr lang="tr-TR" sz="1800" dirty="0" smtClean="0"/>
              <a:t>yıllık harcama </a:t>
            </a:r>
            <a:r>
              <a:rPr lang="tr-TR" sz="1800" dirty="0"/>
              <a:t>tutarının toplamı ilgili idare bütçesinin </a:t>
            </a:r>
            <a:r>
              <a:rPr lang="tr-TR" sz="1800" dirty="0" smtClean="0"/>
              <a:t>03.3.3.01 ekonomik </a:t>
            </a:r>
            <a:r>
              <a:rPr lang="tr-TR" sz="1800" dirty="0"/>
              <a:t>kodunda yer alan yurt dışı geçici görev </a:t>
            </a:r>
            <a:r>
              <a:rPr lang="tr-TR" sz="1800" dirty="0" smtClean="0"/>
              <a:t>yolluğu kesintili </a:t>
            </a:r>
            <a:r>
              <a:rPr lang="tr-TR" sz="1800" dirty="0"/>
              <a:t>başlangıç ödeneğinin, %30’unu aşamaz. İlgili </a:t>
            </a:r>
            <a:r>
              <a:rPr lang="tr-TR" sz="1800" dirty="0" smtClean="0"/>
              <a:t>kamu idarelerinin </a:t>
            </a:r>
            <a:r>
              <a:rPr lang="tr-TR" sz="1800" dirty="0"/>
              <a:t>bu kapsamda kullanabilecekleri ödenek </a:t>
            </a:r>
            <a:r>
              <a:rPr lang="tr-TR" sz="1800" dirty="0" smtClean="0"/>
              <a:t>tutarları ile </a:t>
            </a:r>
            <a:r>
              <a:rPr lang="tr-TR" sz="1800" dirty="0"/>
              <a:t>bu giderlerin ödenmesi ve izlenmesine ilişkin usul </a:t>
            </a:r>
            <a:r>
              <a:rPr lang="tr-TR" sz="1800" dirty="0" smtClean="0"/>
              <a:t>ve esaslar </a:t>
            </a:r>
            <a:r>
              <a:rPr lang="tr-TR" sz="1800" dirty="0"/>
              <a:t>Maliye Bakanlığınca belirlenir.</a:t>
            </a:r>
            <a:endParaRPr lang="tr-TR" sz="1800" dirty="0"/>
          </a:p>
        </p:txBody>
      </p:sp>
    </p:spTree>
    <p:extLst>
      <p:ext uri="{BB962C8B-B14F-4D97-AF65-F5344CB8AC3E}">
        <p14:creationId xmlns:p14="http://schemas.microsoft.com/office/powerpoint/2010/main" val="166356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44612" y="573087"/>
            <a:ext cx="9905999" cy="3541714"/>
          </a:xfrm>
        </p:spPr>
        <p:txBody>
          <a:bodyPr>
            <a:noAutofit/>
          </a:bodyPr>
          <a:lstStyle/>
          <a:p>
            <a:pPr marL="0" indent="0">
              <a:buNone/>
            </a:pPr>
            <a:r>
              <a:rPr lang="tr-TR" sz="2800" b="1" dirty="0" smtClean="0"/>
              <a:t>  Yurtdışı </a:t>
            </a:r>
            <a:r>
              <a:rPr lang="tr-TR" sz="2800" b="1" dirty="0"/>
              <a:t>Konaklama Bedeli</a:t>
            </a:r>
          </a:p>
          <a:p>
            <a:r>
              <a:rPr lang="tr-TR" sz="1800" dirty="0" smtClean="0"/>
              <a:t>(</a:t>
            </a:r>
            <a:r>
              <a:rPr lang="tr-TR" sz="1800" dirty="0"/>
              <a:t>2) Görevin önem ve özelliği ile görev yeri itibariyle </a:t>
            </a:r>
            <a:r>
              <a:rPr lang="tr-TR" sz="1800" dirty="0" smtClean="0"/>
              <a:t>oluşabilecek konaklama </a:t>
            </a:r>
            <a:r>
              <a:rPr lang="tr-TR" sz="1800" dirty="0"/>
              <a:t>gideri ihtiyacı dikkate alınmak ve </a:t>
            </a:r>
            <a:r>
              <a:rPr lang="tr-TR" sz="1800" dirty="0" smtClean="0"/>
              <a:t>belgelendirilmek suretiyle </a:t>
            </a:r>
            <a:r>
              <a:rPr lang="tr-TR" sz="1800" dirty="0"/>
              <a:t>görevlendirme süresince sermayesinin yarısından </a:t>
            </a:r>
            <a:r>
              <a:rPr lang="tr-TR" sz="1800" dirty="0" smtClean="0"/>
              <a:t>fazlası kamuya </a:t>
            </a:r>
            <a:r>
              <a:rPr lang="tr-TR" sz="1800" dirty="0"/>
              <a:t>ait bankaların yönetim kurulu başkan ve üyeleri ile </a:t>
            </a:r>
            <a:r>
              <a:rPr lang="tr-TR" sz="1800" dirty="0" smtClean="0"/>
              <a:t>genel müdürlerinin </a:t>
            </a:r>
            <a:r>
              <a:rPr lang="tr-TR" sz="1800" dirty="0"/>
              <a:t>konaklama bedelinin ilgilinin gündeliğinin yüzde </a:t>
            </a:r>
            <a:r>
              <a:rPr lang="tr-TR" sz="1800" dirty="0" smtClean="0"/>
              <a:t>kırkını aşan </a:t>
            </a:r>
            <a:r>
              <a:rPr lang="tr-TR" sz="1800" dirty="0"/>
              <a:t>kısmının tamamı ödenebilir. Ancak bu kapsamda yıl </a:t>
            </a:r>
            <a:r>
              <a:rPr lang="tr-TR" sz="1800" dirty="0" smtClean="0"/>
              <a:t>içinde yapılan </a:t>
            </a:r>
            <a:r>
              <a:rPr lang="tr-TR" sz="1800" dirty="0"/>
              <a:t>görevlendirmeler sonucunda, bu Kararın 4 üncü </a:t>
            </a:r>
            <a:r>
              <a:rPr lang="tr-TR" sz="1800" dirty="0" smtClean="0"/>
              <a:t>maddesinin ikinci </a:t>
            </a:r>
            <a:r>
              <a:rPr lang="tr-TR" sz="1800" dirty="0"/>
              <a:t>fıkrasında yer alan tutarları aşan konaklama bedeli </a:t>
            </a:r>
            <a:r>
              <a:rPr lang="tr-TR" sz="1800" dirty="0" smtClean="0"/>
              <a:t>için yapılacak </a:t>
            </a:r>
            <a:r>
              <a:rPr lang="tr-TR" sz="1800" dirty="0"/>
              <a:t>yıllık harcama tutarının toplamı, ilgili kurum </a:t>
            </a:r>
            <a:r>
              <a:rPr lang="tr-TR" sz="1800" dirty="0" smtClean="0"/>
              <a:t>bütçesinin yurtdışı </a:t>
            </a:r>
            <a:r>
              <a:rPr lang="tr-TR" sz="1800" dirty="0"/>
              <a:t>geçici görev yolluğu amacıyla bütçelerine tefrik </a:t>
            </a:r>
            <a:r>
              <a:rPr lang="tr-TR" sz="1800" dirty="0" smtClean="0"/>
              <a:t>edilen ödeneklerinin </a:t>
            </a:r>
            <a:r>
              <a:rPr lang="tr-TR" sz="1800" dirty="0"/>
              <a:t>%30’unu aşamaz.</a:t>
            </a:r>
          </a:p>
          <a:p>
            <a:r>
              <a:rPr lang="tr-TR" sz="1800" dirty="0" smtClean="0"/>
              <a:t>(</a:t>
            </a:r>
            <a:r>
              <a:rPr lang="tr-TR" sz="1800" dirty="0"/>
              <a:t>3) Bu madde uyarınca ödenecek konaklama bedeli </a:t>
            </a:r>
            <a:r>
              <a:rPr lang="tr-TR" sz="1800" dirty="0" smtClean="0"/>
              <a:t>için, görevlendirilenlere </a:t>
            </a:r>
            <a:r>
              <a:rPr lang="tr-TR" sz="1800" dirty="0"/>
              <a:t>seyahat ve ikamet süresinin ilk on günü </a:t>
            </a:r>
            <a:r>
              <a:rPr lang="tr-TR" sz="1800" dirty="0" smtClean="0"/>
              <a:t>için artırımlı </a:t>
            </a:r>
            <a:r>
              <a:rPr lang="tr-TR" sz="1800" dirty="0"/>
              <a:t>olarak hesaplanan gündelikler dahil olmak </a:t>
            </a:r>
            <a:r>
              <a:rPr lang="tr-TR" sz="1800" dirty="0" smtClean="0"/>
              <a:t>üzere gündeliklerinin % 40 </a:t>
            </a:r>
            <a:r>
              <a:rPr lang="tr-TR" sz="1800" dirty="0" err="1" smtClean="0"/>
              <a:t>ına</a:t>
            </a:r>
            <a:r>
              <a:rPr lang="tr-TR" sz="1800" dirty="0" smtClean="0"/>
              <a:t> kadar olan miktar için bir ödeme yapılmaz.</a:t>
            </a:r>
            <a:endParaRPr lang="tr-TR" sz="1800" dirty="0"/>
          </a:p>
        </p:txBody>
      </p:sp>
    </p:spTree>
    <p:extLst>
      <p:ext uri="{BB962C8B-B14F-4D97-AF65-F5344CB8AC3E}">
        <p14:creationId xmlns:p14="http://schemas.microsoft.com/office/powerpoint/2010/main" val="2670474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53987"/>
            <a:ext cx="12192000" cy="3516313"/>
          </a:xfrm>
        </p:spPr>
        <p:txBody>
          <a:bodyPr>
            <a:noAutofit/>
          </a:bodyPr>
          <a:lstStyle/>
          <a:p>
            <a:pPr marL="0" indent="0" algn="just">
              <a:buNone/>
            </a:pPr>
            <a:r>
              <a:rPr lang="tr-TR" sz="2800" dirty="0" smtClean="0"/>
              <a:t> Yurtdışı </a:t>
            </a:r>
            <a:r>
              <a:rPr lang="tr-TR" sz="2800" dirty="0"/>
              <a:t>Gündeliklerin Ödenmesine Dair Karara Göre </a:t>
            </a:r>
            <a:r>
              <a:rPr lang="tr-TR" sz="2800" dirty="0" smtClean="0"/>
              <a:t> </a:t>
            </a:r>
          </a:p>
          <a:p>
            <a:pPr marL="0" indent="0" algn="just">
              <a:buNone/>
            </a:pPr>
            <a:r>
              <a:rPr lang="tr-TR" sz="2800" dirty="0"/>
              <a:t> </a:t>
            </a:r>
            <a:r>
              <a:rPr lang="tr-TR" sz="2800" dirty="0" smtClean="0"/>
              <a:t>Ödenecek  Konaklama Bedeline Ait Örnekler </a:t>
            </a:r>
            <a:endParaRPr lang="tr-TR" sz="2800" dirty="0"/>
          </a:p>
          <a:p>
            <a:r>
              <a:rPr lang="tr-TR" sz="1800" b="1" dirty="0"/>
              <a:t>Kararın 4 üncü maddesine göre ödenecek konaklama bedeli</a:t>
            </a:r>
          </a:p>
          <a:p>
            <a:pPr marL="0" indent="0">
              <a:buNone/>
            </a:pPr>
            <a:r>
              <a:rPr lang="tr-TR" sz="1800" b="1" dirty="0"/>
              <a:t>Örnek-1</a:t>
            </a:r>
          </a:p>
          <a:p>
            <a:pPr marL="0" indent="0">
              <a:buNone/>
            </a:pPr>
            <a:r>
              <a:rPr lang="tr-TR" sz="1800" dirty="0"/>
              <a:t>Yurtdışı gündeliği : </a:t>
            </a:r>
            <a:r>
              <a:rPr lang="tr-TR" sz="1800" dirty="0" smtClean="0"/>
              <a:t>50$                   Konaklama </a:t>
            </a:r>
            <a:r>
              <a:rPr lang="tr-TR" sz="1800" dirty="0"/>
              <a:t>gideri : </a:t>
            </a:r>
            <a:r>
              <a:rPr lang="tr-TR" sz="1800" dirty="0" smtClean="0"/>
              <a:t>40$</a:t>
            </a:r>
            <a:endParaRPr lang="tr-TR" sz="1800" dirty="0"/>
          </a:p>
          <a:p>
            <a:pPr marL="0" indent="0">
              <a:buNone/>
            </a:pPr>
            <a:r>
              <a:rPr lang="tr-TR" sz="1800" dirty="0"/>
              <a:t>Görevlendirme süresi: 8 </a:t>
            </a:r>
            <a:r>
              <a:rPr lang="tr-TR" sz="1800" dirty="0" smtClean="0"/>
              <a:t>gün            Artırımlı </a:t>
            </a:r>
            <a:r>
              <a:rPr lang="tr-TR" sz="1800" dirty="0"/>
              <a:t>gündelik : </a:t>
            </a:r>
            <a:r>
              <a:rPr lang="tr-TR" sz="1800" dirty="0" smtClean="0"/>
              <a:t>50$ </a:t>
            </a:r>
            <a:r>
              <a:rPr lang="tr-TR" sz="1800" dirty="0"/>
              <a:t>x 1,5 = </a:t>
            </a:r>
            <a:r>
              <a:rPr lang="tr-TR" sz="1800" dirty="0" smtClean="0"/>
              <a:t>75$</a:t>
            </a:r>
          </a:p>
          <a:p>
            <a:pPr marL="0" indent="0">
              <a:buNone/>
            </a:pPr>
            <a:r>
              <a:rPr lang="tr-TR" sz="1800" dirty="0" smtClean="0"/>
              <a:t>(</a:t>
            </a:r>
            <a:r>
              <a:rPr lang="tr-TR" sz="1800" dirty="0"/>
              <a:t>İlk on gün için %50 </a:t>
            </a:r>
            <a:r>
              <a:rPr lang="tr-TR" sz="1800" dirty="0" smtClean="0"/>
              <a:t>artırımlı) Artırımlı </a:t>
            </a:r>
            <a:r>
              <a:rPr lang="tr-TR" sz="1800" dirty="0"/>
              <a:t>gündeliğin %40 ı : </a:t>
            </a:r>
            <a:r>
              <a:rPr lang="tr-TR" sz="1800" dirty="0" smtClean="0"/>
              <a:t>75$ </a:t>
            </a:r>
            <a:r>
              <a:rPr lang="tr-TR" sz="1800" dirty="0"/>
              <a:t>x %</a:t>
            </a:r>
            <a:r>
              <a:rPr lang="tr-TR" sz="1800" dirty="0" smtClean="0"/>
              <a:t>40=30$ %</a:t>
            </a:r>
            <a:r>
              <a:rPr lang="tr-TR" sz="1800" dirty="0"/>
              <a:t>40 ı aşan kısım : </a:t>
            </a:r>
            <a:r>
              <a:rPr lang="tr-TR" sz="1800" dirty="0" smtClean="0"/>
              <a:t>40$-30$ =10$ İlk </a:t>
            </a:r>
            <a:r>
              <a:rPr lang="tr-TR" sz="1800" dirty="0"/>
              <a:t>on gün için günlük konaklama giderinin, %50 artırımlı gündeliğin %40 </a:t>
            </a:r>
            <a:r>
              <a:rPr lang="tr-TR" sz="1800" dirty="0" err="1"/>
              <a:t>ını</a:t>
            </a:r>
            <a:r>
              <a:rPr lang="tr-TR" sz="1800" dirty="0"/>
              <a:t> </a:t>
            </a:r>
            <a:r>
              <a:rPr lang="tr-TR" sz="1800" dirty="0" smtClean="0"/>
              <a:t>aşması halinde </a:t>
            </a:r>
            <a:r>
              <a:rPr lang="tr-TR" sz="1800" dirty="0"/>
              <a:t>aşan kısmın %70 i </a:t>
            </a:r>
            <a:r>
              <a:rPr lang="tr-TR" sz="1800" dirty="0" smtClean="0"/>
              <a:t>ödeneceğinden, 10$ </a:t>
            </a:r>
            <a:r>
              <a:rPr lang="tr-TR" sz="1800" dirty="0"/>
              <a:t>x %70 = </a:t>
            </a:r>
            <a:r>
              <a:rPr lang="tr-TR" sz="1800" dirty="0" smtClean="0"/>
              <a:t>7$ </a:t>
            </a:r>
          </a:p>
          <a:p>
            <a:pPr marL="0" indent="0">
              <a:buNone/>
            </a:pPr>
            <a:r>
              <a:rPr lang="tr-TR" sz="1800" dirty="0" smtClean="0"/>
              <a:t>Görevlendirme </a:t>
            </a:r>
            <a:r>
              <a:rPr lang="tr-TR" sz="1800" dirty="0"/>
              <a:t>süresi: 8 </a:t>
            </a:r>
            <a:r>
              <a:rPr lang="tr-TR" sz="1800" dirty="0" smtClean="0"/>
              <a:t>gün            Ödenecek </a:t>
            </a:r>
            <a:r>
              <a:rPr lang="tr-TR" sz="1800" dirty="0"/>
              <a:t>konaklama gideri : </a:t>
            </a:r>
            <a:r>
              <a:rPr lang="tr-TR" sz="1800" dirty="0" smtClean="0"/>
              <a:t>7$ </a:t>
            </a:r>
            <a:r>
              <a:rPr lang="tr-TR" sz="1800" dirty="0"/>
              <a:t>x 8 = </a:t>
            </a:r>
            <a:r>
              <a:rPr lang="tr-TR" sz="1800" dirty="0" smtClean="0"/>
              <a:t>56$ olacaktır. </a:t>
            </a:r>
          </a:p>
          <a:p>
            <a:pPr marL="0" indent="0">
              <a:buNone/>
            </a:pPr>
            <a:endParaRPr lang="tr-TR" sz="1800" dirty="0" smtClean="0"/>
          </a:p>
          <a:p>
            <a:pPr marL="0" indent="0">
              <a:buNone/>
            </a:pPr>
            <a:r>
              <a:rPr lang="tr-TR" sz="1800" b="1" dirty="0" smtClean="0"/>
              <a:t>Aynı </a:t>
            </a:r>
            <a:r>
              <a:rPr lang="tr-TR" sz="1800" b="1" dirty="0"/>
              <a:t>örnekte görevlendirme süresinin 13 gün olması durumunda </a:t>
            </a:r>
            <a:r>
              <a:rPr lang="tr-TR" sz="1800" b="1" dirty="0" smtClean="0"/>
              <a:t>ise; </a:t>
            </a:r>
          </a:p>
          <a:p>
            <a:pPr marL="0" indent="0">
              <a:buNone/>
            </a:pPr>
            <a:r>
              <a:rPr lang="tr-TR" sz="1800" dirty="0" smtClean="0"/>
              <a:t>Ödenecek </a:t>
            </a:r>
            <a:r>
              <a:rPr lang="tr-TR" sz="1800" dirty="0"/>
              <a:t>konaklama gideri: </a:t>
            </a:r>
            <a:r>
              <a:rPr lang="tr-TR" sz="1800" dirty="0"/>
              <a:t>7</a:t>
            </a:r>
            <a:r>
              <a:rPr lang="tr-TR" sz="1800" dirty="0" smtClean="0"/>
              <a:t>$ </a:t>
            </a:r>
            <a:r>
              <a:rPr lang="tr-TR" sz="1800" dirty="0"/>
              <a:t>x 10 = </a:t>
            </a:r>
            <a:r>
              <a:rPr lang="tr-TR" sz="1800" dirty="0" smtClean="0"/>
              <a:t>70$ </a:t>
            </a:r>
            <a:r>
              <a:rPr lang="tr-TR" sz="1800" dirty="0"/>
              <a:t>(10 günden sonraki 3 gün için </a:t>
            </a:r>
            <a:r>
              <a:rPr lang="tr-TR" sz="1800" dirty="0" smtClean="0"/>
              <a:t>ödeme yapılmaz</a:t>
            </a:r>
            <a:r>
              <a:rPr lang="tr-TR" sz="1800" dirty="0"/>
              <a:t>)</a:t>
            </a:r>
            <a:endParaRPr lang="tr-TR" sz="1800" dirty="0"/>
          </a:p>
        </p:txBody>
      </p:sp>
    </p:spTree>
    <p:extLst>
      <p:ext uri="{BB962C8B-B14F-4D97-AF65-F5344CB8AC3E}">
        <p14:creationId xmlns:p14="http://schemas.microsoft.com/office/powerpoint/2010/main" val="2503177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01712" y="268287"/>
            <a:ext cx="9905999" cy="3541714"/>
          </a:xfrm>
        </p:spPr>
        <p:txBody>
          <a:bodyPr>
            <a:noAutofit/>
          </a:bodyPr>
          <a:lstStyle/>
          <a:p>
            <a:pPr marL="0" indent="0">
              <a:buNone/>
            </a:pPr>
            <a:r>
              <a:rPr lang="tr-TR" sz="2800" b="1" dirty="0" smtClean="0"/>
              <a:t> Örnek-2 </a:t>
            </a:r>
            <a:r>
              <a:rPr lang="tr-TR" sz="2800" b="1" dirty="0"/>
              <a:t>Kararın 5 inci maddesine </a:t>
            </a:r>
            <a:r>
              <a:rPr lang="tr-TR" sz="2800" b="1" dirty="0" smtClean="0"/>
              <a:t>göre</a:t>
            </a:r>
          </a:p>
          <a:p>
            <a:pPr marL="0" indent="0">
              <a:buNone/>
            </a:pPr>
            <a:endParaRPr lang="tr-TR" sz="2800" b="1" dirty="0"/>
          </a:p>
          <a:p>
            <a:pPr marL="0" indent="0">
              <a:buNone/>
            </a:pPr>
            <a:r>
              <a:rPr lang="tr-TR" sz="1800" dirty="0" smtClean="0"/>
              <a:t>   Yurtdışı </a:t>
            </a:r>
            <a:r>
              <a:rPr lang="tr-TR" sz="1800" dirty="0"/>
              <a:t>gündeliği : </a:t>
            </a:r>
            <a:r>
              <a:rPr lang="tr-TR" sz="1800" dirty="0" smtClean="0"/>
              <a:t>60 $                Konaklama </a:t>
            </a:r>
            <a:r>
              <a:rPr lang="tr-TR" sz="1800" dirty="0"/>
              <a:t>gideri : </a:t>
            </a:r>
            <a:r>
              <a:rPr lang="tr-TR" sz="1800" dirty="0" smtClean="0"/>
              <a:t>100 </a:t>
            </a:r>
            <a:r>
              <a:rPr lang="tr-TR" sz="1800" dirty="0"/>
              <a:t>$</a:t>
            </a:r>
          </a:p>
          <a:p>
            <a:r>
              <a:rPr lang="tr-TR" sz="1800" dirty="0"/>
              <a:t>Görevlendirme süresi : 20 </a:t>
            </a:r>
            <a:r>
              <a:rPr lang="tr-TR" sz="1800" dirty="0" smtClean="0"/>
              <a:t>gün       Artırımlı </a:t>
            </a:r>
            <a:r>
              <a:rPr lang="tr-TR" sz="1800" dirty="0"/>
              <a:t>gündelik : </a:t>
            </a:r>
            <a:r>
              <a:rPr lang="tr-TR" sz="1800" dirty="0"/>
              <a:t>6</a:t>
            </a:r>
            <a:r>
              <a:rPr lang="tr-TR" sz="1800" dirty="0" smtClean="0"/>
              <a:t>0 </a:t>
            </a:r>
            <a:r>
              <a:rPr lang="tr-TR" sz="1800" dirty="0"/>
              <a:t>$ x 1,5 = </a:t>
            </a:r>
            <a:r>
              <a:rPr lang="tr-TR" sz="1800" dirty="0"/>
              <a:t>9</a:t>
            </a:r>
            <a:r>
              <a:rPr lang="tr-TR" sz="1800" dirty="0" smtClean="0"/>
              <a:t>0 $</a:t>
            </a:r>
          </a:p>
          <a:p>
            <a:pPr marL="0" indent="0">
              <a:buNone/>
            </a:pPr>
            <a:endParaRPr lang="tr-TR" sz="1800" dirty="0"/>
          </a:p>
          <a:p>
            <a:r>
              <a:rPr lang="tr-TR" sz="1800" dirty="0"/>
              <a:t>Artırımlı gündeliğin %40 ı : </a:t>
            </a:r>
            <a:r>
              <a:rPr lang="tr-TR" sz="1800" dirty="0"/>
              <a:t>9</a:t>
            </a:r>
            <a:r>
              <a:rPr lang="tr-TR" sz="1800" dirty="0" smtClean="0"/>
              <a:t>0$ </a:t>
            </a:r>
            <a:r>
              <a:rPr lang="tr-TR" sz="1800" dirty="0"/>
              <a:t>x %40 = </a:t>
            </a:r>
            <a:r>
              <a:rPr lang="tr-TR" sz="1800" dirty="0" smtClean="0"/>
              <a:t>36$ %</a:t>
            </a:r>
            <a:r>
              <a:rPr lang="tr-TR" sz="1800" dirty="0"/>
              <a:t>40’ın aşan kısmı : </a:t>
            </a:r>
            <a:r>
              <a:rPr lang="tr-TR" sz="1800" dirty="0" smtClean="0"/>
              <a:t>100$ </a:t>
            </a:r>
            <a:r>
              <a:rPr lang="tr-TR" sz="1800" dirty="0"/>
              <a:t>- </a:t>
            </a:r>
            <a:r>
              <a:rPr lang="tr-TR" sz="1800" dirty="0" smtClean="0"/>
              <a:t>36$ </a:t>
            </a:r>
            <a:r>
              <a:rPr lang="tr-TR" sz="1800" dirty="0"/>
              <a:t>= </a:t>
            </a:r>
            <a:r>
              <a:rPr lang="tr-TR" sz="1800" dirty="0" smtClean="0"/>
              <a:t>64$ Aşan </a:t>
            </a:r>
            <a:r>
              <a:rPr lang="tr-TR" sz="1800" dirty="0"/>
              <a:t>kısmın (ilk On gün İçin) : </a:t>
            </a:r>
            <a:r>
              <a:rPr lang="tr-TR" sz="1800" dirty="0" smtClean="0"/>
              <a:t>64$ </a:t>
            </a:r>
            <a:r>
              <a:rPr lang="tr-TR" sz="1800" dirty="0"/>
              <a:t>x10</a:t>
            </a:r>
            <a:r>
              <a:rPr lang="tr-TR" sz="1800" dirty="0" smtClean="0"/>
              <a:t>$=640$ </a:t>
            </a:r>
          </a:p>
          <a:p>
            <a:pPr marL="0" indent="0">
              <a:buNone/>
            </a:pPr>
            <a:endParaRPr lang="tr-TR" sz="1800" dirty="0" smtClean="0"/>
          </a:p>
          <a:p>
            <a:pPr marL="0" indent="0">
              <a:buNone/>
            </a:pPr>
            <a:r>
              <a:rPr lang="tr-TR" sz="1800" dirty="0"/>
              <a:t> </a:t>
            </a:r>
            <a:r>
              <a:rPr lang="tr-TR" sz="1800" dirty="0" smtClean="0"/>
              <a:t>  </a:t>
            </a:r>
            <a:r>
              <a:rPr lang="fi-FI" sz="1800" dirty="0" smtClean="0"/>
              <a:t>Sonraki </a:t>
            </a:r>
            <a:r>
              <a:rPr lang="fi-FI" sz="1800" dirty="0"/>
              <a:t>on gün için hesaplama : </a:t>
            </a:r>
            <a:r>
              <a:rPr lang="tr-TR" sz="1800" dirty="0"/>
              <a:t>6</a:t>
            </a:r>
            <a:r>
              <a:rPr lang="fi-FI" sz="1800" dirty="0" smtClean="0"/>
              <a:t>0$x%40=</a:t>
            </a:r>
            <a:r>
              <a:rPr lang="tr-TR" sz="1800" dirty="0" smtClean="0"/>
              <a:t>4</a:t>
            </a:r>
            <a:r>
              <a:rPr lang="fi-FI" sz="1800" dirty="0" smtClean="0"/>
              <a:t>$</a:t>
            </a:r>
            <a:r>
              <a:rPr lang="tr-TR" sz="1800" dirty="0" smtClean="0"/>
              <a:t> : 10x24$= 240$ </a:t>
            </a:r>
          </a:p>
          <a:p>
            <a:pPr marL="0" indent="0">
              <a:buNone/>
            </a:pPr>
            <a:r>
              <a:rPr lang="tr-TR" sz="1800" dirty="0"/>
              <a:t> </a:t>
            </a:r>
            <a:r>
              <a:rPr lang="tr-TR" sz="1800" dirty="0" smtClean="0"/>
              <a:t>  </a:t>
            </a:r>
            <a:r>
              <a:rPr lang="pl-PL" sz="1800" dirty="0" smtClean="0"/>
              <a:t>Toplam :</a:t>
            </a:r>
            <a:r>
              <a:rPr lang="tr-TR" sz="1800" dirty="0" smtClean="0"/>
              <a:t>64</a:t>
            </a:r>
            <a:r>
              <a:rPr lang="pl-PL" sz="1800" dirty="0" smtClean="0"/>
              <a:t>0$+</a:t>
            </a:r>
            <a:r>
              <a:rPr lang="tr-TR" sz="1800" dirty="0" smtClean="0"/>
              <a:t>24</a:t>
            </a:r>
            <a:r>
              <a:rPr lang="pl-PL" sz="1800" dirty="0" smtClean="0"/>
              <a:t>0$=</a:t>
            </a:r>
            <a:r>
              <a:rPr lang="tr-TR" sz="1800" dirty="0" smtClean="0"/>
              <a:t>88</a:t>
            </a:r>
            <a:r>
              <a:rPr lang="pl-PL" sz="1800" dirty="0" smtClean="0"/>
              <a:t>0</a:t>
            </a:r>
            <a:r>
              <a:rPr lang="pl-PL" sz="1800" dirty="0"/>
              <a:t>$ Konaklama </a:t>
            </a:r>
            <a:r>
              <a:rPr lang="pl-PL" sz="1800" dirty="0" smtClean="0"/>
              <a:t>bedeli</a:t>
            </a:r>
            <a:r>
              <a:rPr lang="tr-TR" sz="1800" dirty="0" smtClean="0"/>
              <a:t> ödenir. </a:t>
            </a:r>
          </a:p>
          <a:p>
            <a:pPr marL="0" indent="0">
              <a:buNone/>
            </a:pPr>
            <a:r>
              <a:rPr lang="tr-TR" sz="1800" dirty="0"/>
              <a:t> </a:t>
            </a:r>
            <a:r>
              <a:rPr lang="tr-TR" sz="1800" dirty="0" smtClean="0"/>
              <a:t>  10 </a:t>
            </a:r>
            <a:r>
              <a:rPr lang="tr-TR" sz="1800" dirty="0"/>
              <a:t>günden fazla yapılan görevlendirmelerde ise personelin </a:t>
            </a:r>
            <a:r>
              <a:rPr lang="tr-TR" sz="1800" dirty="0" err="1" smtClean="0"/>
              <a:t>artırımsız</a:t>
            </a:r>
            <a:r>
              <a:rPr lang="tr-TR" sz="1800" dirty="0" smtClean="0"/>
              <a:t> </a:t>
            </a:r>
          </a:p>
          <a:p>
            <a:pPr marL="0" indent="0">
              <a:buNone/>
            </a:pPr>
            <a:r>
              <a:rPr lang="tr-TR" sz="1800" dirty="0"/>
              <a:t> </a:t>
            </a:r>
            <a:r>
              <a:rPr lang="tr-TR" sz="1800" dirty="0" smtClean="0"/>
              <a:t>  gündeliğinin %40nı </a:t>
            </a:r>
            <a:r>
              <a:rPr lang="tr-TR" sz="1800" dirty="0"/>
              <a:t>aşan </a:t>
            </a:r>
            <a:r>
              <a:rPr lang="tr-TR" sz="1800" dirty="0" err="1" smtClean="0"/>
              <a:t>kısımın</a:t>
            </a:r>
            <a:r>
              <a:rPr lang="tr-TR" sz="1800" dirty="0" smtClean="0"/>
              <a:t> </a:t>
            </a:r>
            <a:r>
              <a:rPr lang="tr-TR" sz="1800" dirty="0"/>
              <a:t>görevlendirme süresince </a:t>
            </a:r>
            <a:r>
              <a:rPr lang="tr-TR" sz="1800" dirty="0" smtClean="0"/>
              <a:t>ödenmesi gerekmektedir</a:t>
            </a:r>
            <a:r>
              <a:rPr lang="tr-TR" sz="1800" dirty="0"/>
              <a:t>.</a:t>
            </a:r>
            <a:endParaRPr lang="tr-TR" sz="1800" dirty="0"/>
          </a:p>
        </p:txBody>
      </p:sp>
    </p:spTree>
    <p:extLst>
      <p:ext uri="{BB962C8B-B14F-4D97-AF65-F5344CB8AC3E}">
        <p14:creationId xmlns:p14="http://schemas.microsoft.com/office/powerpoint/2010/main" val="3111597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85912" y="1766887"/>
            <a:ext cx="9905999" cy="3541714"/>
          </a:xfrm>
        </p:spPr>
        <p:txBody>
          <a:bodyPr>
            <a:noAutofit/>
          </a:bodyPr>
          <a:lstStyle/>
          <a:p>
            <a:pPr marL="0" indent="0">
              <a:buNone/>
            </a:pPr>
            <a:r>
              <a:rPr lang="tr-TR" sz="2800" b="1" dirty="0" smtClean="0"/>
              <a:t>  Harcırah Unsurları</a:t>
            </a:r>
            <a:endParaRPr lang="tr-TR" sz="2800" b="1" dirty="0"/>
          </a:p>
          <a:p>
            <a:r>
              <a:rPr lang="tr-TR" sz="1800" dirty="0" smtClean="0"/>
              <a:t>Gündelik</a:t>
            </a:r>
            <a:endParaRPr lang="tr-TR" sz="1800" dirty="0"/>
          </a:p>
          <a:p>
            <a:r>
              <a:rPr lang="tr-TR" sz="1800" dirty="0" smtClean="0"/>
              <a:t>Yol gideri</a:t>
            </a:r>
            <a:endParaRPr lang="tr-TR" sz="1800" dirty="0"/>
          </a:p>
          <a:p>
            <a:r>
              <a:rPr lang="tr-TR" sz="1800" dirty="0" smtClean="0"/>
              <a:t>Aile gideri</a:t>
            </a:r>
            <a:endParaRPr lang="tr-TR" sz="1800" dirty="0"/>
          </a:p>
          <a:p>
            <a:r>
              <a:rPr lang="tr-TR" sz="1800" dirty="0" smtClean="0"/>
              <a:t>Yer </a:t>
            </a:r>
            <a:r>
              <a:rPr lang="tr-TR" sz="1800" dirty="0"/>
              <a:t>değiştirme gideri</a:t>
            </a:r>
          </a:p>
          <a:p>
            <a:r>
              <a:rPr lang="tr-TR" sz="1800" dirty="0"/>
              <a:t>Bunlardan birini, birkaçını veya tamamına </a:t>
            </a:r>
            <a:r>
              <a:rPr lang="tr-TR" sz="1800" dirty="0" smtClean="0"/>
              <a:t>müstahak olabilir</a:t>
            </a:r>
            <a:r>
              <a:rPr lang="tr-TR" sz="1800" dirty="0"/>
              <a:t>.</a:t>
            </a:r>
            <a:endParaRPr lang="tr-TR" sz="1800" dirty="0"/>
          </a:p>
        </p:txBody>
      </p:sp>
    </p:spTree>
    <p:extLst>
      <p:ext uri="{BB962C8B-B14F-4D97-AF65-F5344CB8AC3E}">
        <p14:creationId xmlns:p14="http://schemas.microsoft.com/office/powerpoint/2010/main" val="3408251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11312" y="382587"/>
            <a:ext cx="9905999" cy="3541714"/>
          </a:xfrm>
        </p:spPr>
        <p:txBody>
          <a:bodyPr>
            <a:noAutofit/>
          </a:bodyPr>
          <a:lstStyle/>
          <a:p>
            <a:pPr marL="0" indent="0">
              <a:buNone/>
            </a:pPr>
            <a:r>
              <a:rPr lang="tr-TR" sz="2800" b="1" dirty="0" smtClean="0"/>
              <a:t>  Memuriyet Mahalli</a:t>
            </a:r>
          </a:p>
          <a:p>
            <a:pPr marL="0" indent="0">
              <a:buNone/>
            </a:pPr>
            <a:endParaRPr lang="tr-TR" sz="1600" b="1" dirty="0"/>
          </a:p>
          <a:p>
            <a:pPr algn="just"/>
            <a:r>
              <a:rPr lang="tr-TR" sz="1800" dirty="0" smtClean="0"/>
              <a:t>1- </a:t>
            </a:r>
            <a:r>
              <a:rPr lang="tr-TR" sz="1800" dirty="0"/>
              <a:t>Memur ve hizmetlinin asıl görevli olduğu veya </a:t>
            </a:r>
            <a:r>
              <a:rPr lang="tr-TR" sz="1800" dirty="0" smtClean="0"/>
              <a:t>ikametgahının bulunduğu </a:t>
            </a:r>
            <a:r>
              <a:rPr lang="tr-TR" sz="1800" dirty="0"/>
              <a:t>şehir ve kasabaların belediye sınırları içinde </a:t>
            </a:r>
            <a:r>
              <a:rPr lang="tr-TR" sz="1800" dirty="0" smtClean="0"/>
              <a:t>bulunan mahaller,</a:t>
            </a:r>
          </a:p>
          <a:p>
            <a:pPr marL="0" indent="0" algn="just">
              <a:buNone/>
            </a:pPr>
            <a:endParaRPr lang="tr-TR" sz="1800" dirty="0"/>
          </a:p>
          <a:p>
            <a:pPr algn="just"/>
            <a:r>
              <a:rPr lang="tr-TR" sz="1800" dirty="0" smtClean="0"/>
              <a:t>2- </a:t>
            </a:r>
            <a:r>
              <a:rPr lang="tr-TR" sz="1800" dirty="0"/>
              <a:t>Belediye sınırları dışında kalmakla birlikte, yerleşim </a:t>
            </a:r>
            <a:r>
              <a:rPr lang="tr-TR" sz="1800" dirty="0" smtClean="0"/>
              <a:t>özellikleri bakımından </a:t>
            </a:r>
            <a:r>
              <a:rPr lang="tr-TR" sz="1800" dirty="0"/>
              <a:t>bu şehir ve kasabaların devamı niteliğinde </a:t>
            </a:r>
            <a:r>
              <a:rPr lang="tr-TR" sz="1800" dirty="0" smtClean="0"/>
              <a:t>olup, belediye </a:t>
            </a:r>
            <a:r>
              <a:rPr lang="tr-TR" sz="1800" dirty="0"/>
              <a:t>hizmetlerinden (otobüs, su, doğalgaz, kanalizasyon vb</a:t>
            </a:r>
            <a:r>
              <a:rPr lang="tr-TR" sz="1800" dirty="0" smtClean="0"/>
              <a:t>.) yararlanan </a:t>
            </a:r>
            <a:r>
              <a:rPr lang="tr-TR" sz="1800" dirty="0"/>
              <a:t>ve bu hizmetlerin hangi belediye </a:t>
            </a:r>
            <a:r>
              <a:rPr lang="tr-TR" sz="1800" dirty="0" smtClean="0"/>
              <a:t>tarafından sağlandığına </a:t>
            </a:r>
            <a:r>
              <a:rPr lang="tr-TR" sz="1800" dirty="0"/>
              <a:t>bakılmaksızın düzenli olarak ulaşım </a:t>
            </a:r>
            <a:r>
              <a:rPr lang="tr-TR" sz="1800" dirty="0" smtClean="0"/>
              <a:t>hizmetleri verilen mahaller, </a:t>
            </a:r>
          </a:p>
          <a:p>
            <a:pPr marL="0" indent="0" algn="just">
              <a:buNone/>
            </a:pPr>
            <a:endParaRPr lang="tr-TR" sz="1800" dirty="0" smtClean="0"/>
          </a:p>
          <a:p>
            <a:pPr algn="just"/>
            <a:r>
              <a:rPr lang="tr-TR" sz="1800" dirty="0" smtClean="0"/>
              <a:t>3- </a:t>
            </a:r>
            <a:r>
              <a:rPr lang="tr-TR" sz="1800" dirty="0"/>
              <a:t>Belediye sınırları dışında kalmakla birlikte, yerleşim </a:t>
            </a:r>
            <a:r>
              <a:rPr lang="tr-TR" sz="1800" dirty="0" smtClean="0"/>
              <a:t>özellikleri bakımından </a:t>
            </a:r>
            <a:r>
              <a:rPr lang="tr-TR" sz="1800" dirty="0"/>
              <a:t>bu şehir ve kasabaların devamı niteliğinde </a:t>
            </a:r>
            <a:r>
              <a:rPr lang="tr-TR" sz="1800" dirty="0" smtClean="0"/>
              <a:t>olup, kurumlarınca </a:t>
            </a:r>
            <a:r>
              <a:rPr lang="tr-TR" sz="1800" dirty="0"/>
              <a:t>sağlanan servis otobüsü veya benzeri taşıt </a:t>
            </a:r>
            <a:r>
              <a:rPr lang="tr-TR" sz="1800" dirty="0" smtClean="0"/>
              <a:t>araçları ile </a:t>
            </a:r>
            <a:r>
              <a:rPr lang="tr-TR" sz="1800" dirty="0"/>
              <a:t>düzenli olarak ulaşımın sağlandığı yerler</a:t>
            </a:r>
            <a:r>
              <a:rPr lang="tr-TR" sz="1800" dirty="0" smtClean="0"/>
              <a:t>, </a:t>
            </a:r>
            <a:r>
              <a:rPr lang="tr-TR" sz="1800" dirty="0"/>
              <a:t>memuriyet mahalli sayılacaktır.</a:t>
            </a:r>
            <a:endParaRPr lang="tr-TR" sz="1800" dirty="0"/>
          </a:p>
        </p:txBody>
      </p:sp>
    </p:spTree>
    <p:extLst>
      <p:ext uri="{BB962C8B-B14F-4D97-AF65-F5344CB8AC3E}">
        <p14:creationId xmlns:p14="http://schemas.microsoft.com/office/powerpoint/2010/main" val="3130425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7412" y="1246187"/>
            <a:ext cx="9905999" cy="3541714"/>
          </a:xfrm>
        </p:spPr>
        <p:txBody>
          <a:bodyPr>
            <a:noAutofit/>
          </a:bodyPr>
          <a:lstStyle/>
          <a:p>
            <a:pPr marL="0" indent="0">
              <a:buNone/>
            </a:pPr>
            <a:r>
              <a:rPr lang="tr-TR" sz="1800" b="1" dirty="0" smtClean="0"/>
              <a:t>   </a:t>
            </a:r>
            <a:r>
              <a:rPr lang="fi-FI" sz="2800" b="1" dirty="0" smtClean="0"/>
              <a:t>Memuriyet </a:t>
            </a:r>
            <a:r>
              <a:rPr lang="fi-FI" sz="2800" b="1" dirty="0"/>
              <a:t>Mahalli, 5216 sayılı </a:t>
            </a:r>
            <a:r>
              <a:rPr lang="fi-FI" sz="2800" b="1" dirty="0" smtClean="0"/>
              <a:t>Kanun</a:t>
            </a:r>
            <a:endParaRPr lang="tr-TR" sz="2800" b="1" dirty="0" smtClean="0"/>
          </a:p>
          <a:p>
            <a:pPr marL="0" indent="0">
              <a:buNone/>
            </a:pPr>
            <a:endParaRPr lang="fi-FI" sz="2800" b="1" dirty="0"/>
          </a:p>
          <a:p>
            <a:pPr algn="just"/>
            <a:r>
              <a:rPr lang="tr-TR" sz="1800" dirty="0" smtClean="0"/>
              <a:t>10.7.2004 </a:t>
            </a:r>
            <a:r>
              <a:rPr lang="tr-TR" sz="1800" dirty="0"/>
              <a:t>tarihli ve 5216 sayılı Kanunun </a:t>
            </a:r>
            <a:r>
              <a:rPr lang="tr-TR" sz="1800" dirty="0" smtClean="0"/>
              <a:t>yürürlüğe girdiği </a:t>
            </a:r>
            <a:r>
              <a:rPr lang="tr-TR" sz="1800" dirty="0"/>
              <a:t>tarihte; büyükşehir belediye sınırları, </a:t>
            </a:r>
            <a:r>
              <a:rPr lang="tr-TR" sz="1800" dirty="0" smtClean="0"/>
              <a:t>İstanbul ve </a:t>
            </a:r>
            <a:r>
              <a:rPr lang="tr-TR" sz="1800" dirty="0"/>
              <a:t>Kocaeli ilinde, il mülkî sınırıdır. Diğer </a:t>
            </a:r>
            <a:r>
              <a:rPr lang="tr-TR" sz="1800" dirty="0" smtClean="0"/>
              <a:t>büyükşehir belediyelerinde</a:t>
            </a:r>
            <a:r>
              <a:rPr lang="tr-TR" sz="1800" dirty="0"/>
              <a:t>, mevcut valilik binası merkez </a:t>
            </a:r>
            <a:r>
              <a:rPr lang="tr-TR" sz="1800" dirty="0" smtClean="0"/>
              <a:t>kabul edilmek </a:t>
            </a:r>
            <a:r>
              <a:rPr lang="tr-TR" sz="1800" dirty="0"/>
              <a:t>ve il mülkî sınırları içinde kalmak </a:t>
            </a:r>
            <a:r>
              <a:rPr lang="tr-TR" sz="1800" dirty="0" smtClean="0"/>
              <a:t>şartıyla, nüfusu bir milyona </a:t>
            </a:r>
            <a:r>
              <a:rPr lang="tr-TR" sz="1800" dirty="0"/>
              <a:t>kadar olan </a:t>
            </a:r>
            <a:r>
              <a:rPr lang="tr-TR" sz="1800" dirty="0" smtClean="0"/>
              <a:t>büyükşehirlerde yarıçapı </a:t>
            </a:r>
            <a:r>
              <a:rPr lang="tr-TR" sz="1800" dirty="0"/>
              <a:t>yirmi kilometre, nüfusu </a:t>
            </a:r>
            <a:r>
              <a:rPr lang="tr-TR" sz="1800" dirty="0" smtClean="0"/>
              <a:t>bir milyondan iki milyona </a:t>
            </a:r>
            <a:r>
              <a:rPr lang="tr-TR" sz="1800" dirty="0"/>
              <a:t>kadar olan büyükşehirlerde yarıçapı </a:t>
            </a:r>
            <a:r>
              <a:rPr lang="tr-TR" sz="1800" dirty="0" smtClean="0"/>
              <a:t>otuz kilometre</a:t>
            </a:r>
            <a:r>
              <a:rPr lang="tr-TR" sz="1800" dirty="0"/>
              <a:t>, nüfusu </a:t>
            </a:r>
            <a:r>
              <a:rPr lang="tr-TR" sz="1800" dirty="0" smtClean="0"/>
              <a:t>iki milyondan </a:t>
            </a:r>
            <a:r>
              <a:rPr lang="tr-TR" sz="1800" dirty="0"/>
              <a:t>fazla </a:t>
            </a:r>
            <a:r>
              <a:rPr lang="tr-TR" sz="1800" dirty="0" smtClean="0"/>
              <a:t>olan büyükşehirlerde </a:t>
            </a:r>
            <a:r>
              <a:rPr lang="tr-TR" sz="1800" dirty="0"/>
              <a:t>yarıçapı elli kilometre olan </a:t>
            </a:r>
            <a:r>
              <a:rPr lang="tr-TR" sz="1800" dirty="0" smtClean="0"/>
              <a:t>dairenin sınırı </a:t>
            </a:r>
            <a:r>
              <a:rPr lang="tr-TR" sz="1800" dirty="0"/>
              <a:t>büyükşehir belediyesinin sınırını oluşturur.</a:t>
            </a:r>
            <a:endParaRPr lang="tr-TR" sz="1800" dirty="0"/>
          </a:p>
        </p:txBody>
      </p:sp>
    </p:spTree>
    <p:extLst>
      <p:ext uri="{BB962C8B-B14F-4D97-AF65-F5344CB8AC3E}">
        <p14:creationId xmlns:p14="http://schemas.microsoft.com/office/powerpoint/2010/main" val="1410586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82712" y="1030287"/>
            <a:ext cx="9905999" cy="3541714"/>
          </a:xfrm>
        </p:spPr>
        <p:txBody>
          <a:bodyPr>
            <a:noAutofit/>
          </a:bodyPr>
          <a:lstStyle/>
          <a:p>
            <a:pPr marL="0" indent="0">
              <a:buNone/>
            </a:pPr>
            <a:r>
              <a:rPr lang="tr-TR" sz="2800" b="1" dirty="0" smtClean="0"/>
              <a:t>  Memuriyet Mahalli</a:t>
            </a:r>
          </a:p>
          <a:p>
            <a:pPr marL="0" indent="0">
              <a:buNone/>
            </a:pPr>
            <a:endParaRPr lang="tr-TR" sz="2800" b="1" dirty="0"/>
          </a:p>
          <a:p>
            <a:pPr algn="just"/>
            <a:r>
              <a:rPr lang="da-DK" sz="1800" dirty="0" smtClean="0"/>
              <a:t>Geçici </a:t>
            </a:r>
            <a:r>
              <a:rPr lang="da-DK" sz="1800" dirty="0"/>
              <a:t>Madde 4 - (Ek madde: 21/04/2005 - 5335 S.K./</a:t>
            </a:r>
            <a:r>
              <a:rPr lang="da-DK" sz="1800" dirty="0" smtClean="0"/>
              <a:t>4.mad)</a:t>
            </a:r>
            <a:r>
              <a:rPr lang="tr-TR" sz="1800" dirty="0" smtClean="0"/>
              <a:t> Yeni </a:t>
            </a:r>
            <a:r>
              <a:rPr lang="tr-TR" sz="1800" dirty="0"/>
              <a:t>bir düzenleme yapılıncaya kadar, 10.7.2004 tarihli ve </a:t>
            </a:r>
            <a:r>
              <a:rPr lang="tr-TR" sz="1800" dirty="0" smtClean="0"/>
              <a:t>5216 sayılı </a:t>
            </a:r>
            <a:r>
              <a:rPr lang="tr-TR" sz="1800" dirty="0"/>
              <a:t>Büyükşehir Belediyesi Kanununun geçici 2 </a:t>
            </a:r>
            <a:r>
              <a:rPr lang="tr-TR" sz="1800" dirty="0" err="1"/>
              <a:t>nci</a:t>
            </a:r>
            <a:r>
              <a:rPr lang="tr-TR" sz="1800" dirty="0"/>
              <a:t> </a:t>
            </a:r>
            <a:r>
              <a:rPr lang="tr-TR" sz="1800" dirty="0" smtClean="0"/>
              <a:t>maddesi uyarınca </a:t>
            </a:r>
            <a:r>
              <a:rPr lang="tr-TR" sz="1800" dirty="0"/>
              <a:t>büyükşehir belediye sınırlarında yapılan değişiklikler, </a:t>
            </a:r>
            <a:r>
              <a:rPr lang="tr-TR" sz="1800" dirty="0" smtClean="0"/>
              <a:t>3üncü </a:t>
            </a:r>
            <a:r>
              <a:rPr lang="tr-TR" sz="1800" dirty="0"/>
              <a:t>maddenin (g) bendinin uygulanmasında dikkate alınmaz</a:t>
            </a:r>
            <a:r>
              <a:rPr lang="tr-TR" sz="1800" dirty="0" smtClean="0"/>
              <a:t>.</a:t>
            </a:r>
          </a:p>
          <a:p>
            <a:endParaRPr lang="tr-TR" sz="1800" dirty="0"/>
          </a:p>
          <a:p>
            <a:pPr algn="just"/>
            <a:r>
              <a:rPr lang="tr-TR" sz="1800" dirty="0" smtClean="0"/>
              <a:t>5216 </a:t>
            </a:r>
            <a:r>
              <a:rPr lang="tr-TR" sz="1800" dirty="0"/>
              <a:t>sayılı Kanunla büyükşehir belediye sınırlarında </a:t>
            </a:r>
            <a:r>
              <a:rPr lang="tr-TR" sz="1800" dirty="0" smtClean="0"/>
              <a:t>yapılan değişiklikler</a:t>
            </a:r>
            <a:r>
              <a:rPr lang="tr-TR" sz="1800" dirty="0"/>
              <a:t>, yeni bir düzenleme yapılıncaya kadar, </a:t>
            </a:r>
            <a:r>
              <a:rPr lang="tr-TR" sz="1800" dirty="0" smtClean="0"/>
              <a:t>memuriyet mahallinin </a:t>
            </a:r>
            <a:r>
              <a:rPr lang="tr-TR" sz="1800" dirty="0"/>
              <a:t>tanımında dikkate alınmayacak, dolayısıyla geçici 2 </a:t>
            </a:r>
            <a:r>
              <a:rPr lang="tr-TR" sz="1800" dirty="0" err="1" smtClean="0"/>
              <a:t>nci</a:t>
            </a:r>
            <a:r>
              <a:rPr lang="tr-TR" sz="1800" dirty="0"/>
              <a:t> </a:t>
            </a:r>
            <a:r>
              <a:rPr lang="tr-TR" sz="1800" dirty="0" smtClean="0"/>
              <a:t>maddenin </a:t>
            </a:r>
            <a:r>
              <a:rPr lang="tr-TR" sz="1800" dirty="0"/>
              <a:t>yürürlüğe girdiği 23/7/2004 tarihinden </a:t>
            </a:r>
            <a:r>
              <a:rPr lang="tr-TR" sz="1800" dirty="0" smtClean="0"/>
              <a:t>önceki uygulamaya </a:t>
            </a:r>
            <a:r>
              <a:rPr lang="tr-TR" sz="1800" dirty="0"/>
              <a:t>devam edilecektir.</a:t>
            </a:r>
            <a:endParaRPr lang="tr-TR" sz="1800" dirty="0"/>
          </a:p>
        </p:txBody>
      </p:sp>
    </p:spTree>
    <p:extLst>
      <p:ext uri="{BB962C8B-B14F-4D97-AF65-F5344CB8AC3E}">
        <p14:creationId xmlns:p14="http://schemas.microsoft.com/office/powerpoint/2010/main" val="522854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95413" y="1220786"/>
            <a:ext cx="9831388" cy="4735513"/>
          </a:xfrm>
        </p:spPr>
        <p:txBody>
          <a:bodyPr>
            <a:noAutofit/>
          </a:bodyPr>
          <a:lstStyle/>
          <a:p>
            <a:pPr marL="0" indent="0">
              <a:buNone/>
            </a:pPr>
            <a:r>
              <a:rPr lang="tr-TR" sz="2800" b="1" dirty="0" smtClean="0"/>
              <a:t> Geçici Görev</a:t>
            </a:r>
          </a:p>
          <a:p>
            <a:pPr marL="0" indent="0">
              <a:buNone/>
            </a:pPr>
            <a:endParaRPr lang="tr-TR" sz="2800" b="1" dirty="0"/>
          </a:p>
          <a:p>
            <a:r>
              <a:rPr lang="tr-TR" sz="1800" dirty="0" smtClean="0"/>
              <a:t>Kanun </a:t>
            </a:r>
            <a:r>
              <a:rPr lang="tr-TR" sz="1800" dirty="0"/>
              <a:t>kapsamında yer alan kurumlara ait bir görevin </a:t>
            </a:r>
            <a:r>
              <a:rPr lang="tr-TR" sz="1800" dirty="0" smtClean="0"/>
              <a:t>yerine getirilmesi </a:t>
            </a:r>
            <a:r>
              <a:rPr lang="tr-TR" sz="1800" dirty="0"/>
              <a:t>amacıyla geçici olarak yurt içinde veya </a:t>
            </a:r>
            <a:r>
              <a:rPr lang="tr-TR" sz="1800" dirty="0" smtClean="0"/>
              <a:t>yurtdışında başka </a:t>
            </a:r>
            <a:r>
              <a:rPr lang="tr-TR" sz="1800" dirty="0"/>
              <a:t>bir yere gönderilenler</a:t>
            </a:r>
            <a:r>
              <a:rPr lang="tr-TR" sz="1800" dirty="0" smtClean="0"/>
              <a:t>,</a:t>
            </a:r>
            <a:endParaRPr lang="tr-TR" sz="1800" dirty="0"/>
          </a:p>
          <a:p>
            <a:r>
              <a:rPr lang="tr-TR" sz="1800" dirty="0" smtClean="0"/>
              <a:t>Memur </a:t>
            </a:r>
            <a:r>
              <a:rPr lang="tr-TR" sz="1800" dirty="0"/>
              <a:t>ve hizmetlilere geçici görev harcırahı olarak yol gideri </a:t>
            </a:r>
            <a:r>
              <a:rPr lang="tr-TR" sz="1800" dirty="0" smtClean="0"/>
              <a:t>ile gündelik, </a:t>
            </a:r>
            <a:endParaRPr lang="tr-TR" sz="1800" dirty="0"/>
          </a:p>
          <a:p>
            <a:r>
              <a:rPr lang="tr-TR" sz="1800" dirty="0" smtClean="0"/>
              <a:t>İkametgâh </a:t>
            </a:r>
            <a:r>
              <a:rPr lang="tr-TR" sz="1800" dirty="0"/>
              <a:t>veya görev mahalli ile istasyon, iskele, terminal, </a:t>
            </a:r>
            <a:r>
              <a:rPr lang="tr-TR" sz="1800" dirty="0" err="1" smtClean="0"/>
              <a:t>Havaş</a:t>
            </a:r>
            <a:r>
              <a:rPr lang="tr-TR" sz="1800" dirty="0"/>
              <a:t> </a:t>
            </a:r>
            <a:r>
              <a:rPr lang="tr-TR" sz="1800" dirty="0" smtClean="0"/>
              <a:t>veya </a:t>
            </a:r>
            <a:r>
              <a:rPr lang="tr-TR" sz="1800" dirty="0"/>
              <a:t>durak arasındaki mutat taşıt gideri</a:t>
            </a:r>
            <a:r>
              <a:rPr lang="tr-TR" sz="1800" dirty="0" smtClean="0"/>
              <a:t>,</a:t>
            </a:r>
            <a:endParaRPr lang="tr-TR" sz="1800" dirty="0"/>
          </a:p>
          <a:p>
            <a:r>
              <a:rPr lang="tr-TR" sz="1800" dirty="0" smtClean="0"/>
              <a:t>Hamal </a:t>
            </a:r>
            <a:r>
              <a:rPr lang="tr-TR" sz="1800" dirty="0"/>
              <a:t>gideri</a:t>
            </a:r>
            <a:r>
              <a:rPr lang="tr-TR" sz="1800" dirty="0" smtClean="0"/>
              <a:t>,</a:t>
            </a:r>
            <a:endParaRPr lang="tr-TR" sz="1800" dirty="0"/>
          </a:p>
          <a:p>
            <a:r>
              <a:rPr lang="tr-TR" sz="1800" dirty="0" smtClean="0"/>
              <a:t>Bagaj gideri, ödenir</a:t>
            </a:r>
            <a:r>
              <a:rPr lang="tr-TR" sz="1800" dirty="0"/>
              <a:t>.</a:t>
            </a:r>
            <a:endParaRPr lang="tr-TR" sz="1800" dirty="0"/>
          </a:p>
        </p:txBody>
      </p:sp>
    </p:spTree>
    <p:extLst>
      <p:ext uri="{BB962C8B-B14F-4D97-AF65-F5344CB8AC3E}">
        <p14:creationId xmlns:p14="http://schemas.microsoft.com/office/powerpoint/2010/main" val="3925215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65212" y="954087"/>
            <a:ext cx="9905999" cy="3541714"/>
          </a:xfrm>
        </p:spPr>
        <p:txBody>
          <a:bodyPr>
            <a:normAutofit fontScale="25000" lnSpcReduction="20000"/>
          </a:bodyPr>
          <a:lstStyle/>
          <a:p>
            <a:pPr marL="0" indent="0" algn="just">
              <a:buNone/>
            </a:pPr>
            <a:r>
              <a:rPr lang="tr-TR" sz="11200" dirty="0" smtClean="0"/>
              <a:t> Geçici Görev Gündeliğinin Verileceği Azami Süre</a:t>
            </a:r>
          </a:p>
          <a:p>
            <a:pPr algn="just"/>
            <a:endParaRPr lang="tr-TR" sz="7200" dirty="0"/>
          </a:p>
          <a:p>
            <a:pPr algn="just"/>
            <a:r>
              <a:rPr lang="tr-TR" sz="7200" dirty="0" smtClean="0"/>
              <a:t>Yurtiçinde; bir </a:t>
            </a:r>
            <a:r>
              <a:rPr lang="tr-TR" sz="7200" dirty="0"/>
              <a:t>yıllık dönem zarfında aynı yerde, aynı iş için ve </a:t>
            </a:r>
            <a:r>
              <a:rPr lang="tr-TR" sz="7200" dirty="0" smtClean="0"/>
              <a:t>aynı şahsa </a:t>
            </a:r>
            <a:r>
              <a:rPr lang="tr-TR" sz="7200" dirty="0"/>
              <a:t>180 günden fazla gündelik verilemez</a:t>
            </a:r>
            <a:r>
              <a:rPr lang="tr-TR" sz="7200" dirty="0" smtClean="0"/>
              <a:t>.</a:t>
            </a:r>
          </a:p>
          <a:p>
            <a:pPr marL="0" indent="0" algn="just">
              <a:buNone/>
            </a:pPr>
            <a:endParaRPr lang="tr-TR" sz="7200" dirty="0"/>
          </a:p>
          <a:p>
            <a:pPr algn="just"/>
            <a:r>
              <a:rPr lang="tr-TR" sz="7200" dirty="0" smtClean="0"/>
              <a:t>İlk </a:t>
            </a:r>
            <a:r>
              <a:rPr lang="tr-TR" sz="7200" dirty="0"/>
              <a:t>90 gün için tam, takip eden 90 gün için 2/3 </a:t>
            </a:r>
            <a:r>
              <a:rPr lang="tr-TR" sz="7200" dirty="0" smtClean="0"/>
              <a:t>oranında ödenir.</a:t>
            </a:r>
          </a:p>
          <a:p>
            <a:pPr marL="0" indent="0" algn="just">
              <a:buNone/>
            </a:pPr>
            <a:endParaRPr lang="tr-TR" sz="7200" dirty="0"/>
          </a:p>
          <a:p>
            <a:pPr algn="just"/>
            <a:r>
              <a:rPr lang="tr-TR" sz="7200" dirty="0" smtClean="0"/>
              <a:t>Yurtdışında; ilk </a:t>
            </a:r>
            <a:r>
              <a:rPr lang="tr-TR" sz="7200" dirty="0"/>
              <a:t>180 gün tam ve müteakip günler için 2/3 </a:t>
            </a:r>
            <a:r>
              <a:rPr lang="tr-TR" sz="7200" dirty="0" smtClean="0"/>
              <a:t>oranında ödenir.</a:t>
            </a:r>
          </a:p>
          <a:p>
            <a:pPr marL="0" indent="0" algn="just">
              <a:buNone/>
            </a:pPr>
            <a:endParaRPr lang="tr-TR" sz="7200" dirty="0"/>
          </a:p>
          <a:p>
            <a:pPr algn="just"/>
            <a:r>
              <a:rPr lang="tr-TR" sz="7200" dirty="0" smtClean="0"/>
              <a:t>Geçici </a:t>
            </a:r>
            <a:r>
              <a:rPr lang="tr-TR" sz="7200" dirty="0"/>
              <a:t>görevlendirmelerde meydana gelecek ara vermeler </a:t>
            </a:r>
            <a:r>
              <a:rPr lang="tr-TR" sz="7200" dirty="0" smtClean="0"/>
              <a:t>bu müddetleri </a:t>
            </a:r>
            <a:r>
              <a:rPr lang="tr-TR" sz="7200" dirty="0"/>
              <a:t>veya gündelik miktarını artırmaya neden olamaz</a:t>
            </a:r>
            <a:r>
              <a:rPr lang="tr-TR" sz="7200" dirty="0" smtClean="0"/>
              <a:t>.</a:t>
            </a:r>
          </a:p>
          <a:p>
            <a:pPr marL="0" indent="0" algn="just">
              <a:buNone/>
            </a:pPr>
            <a:endParaRPr lang="tr-TR" sz="7200" dirty="0"/>
          </a:p>
          <a:p>
            <a:pPr algn="just"/>
            <a:r>
              <a:rPr lang="tr-TR" sz="7200" dirty="0" smtClean="0"/>
              <a:t>Maddenin </a:t>
            </a:r>
            <a:r>
              <a:rPr lang="tr-TR" sz="7200" dirty="0"/>
              <a:t>son fıkrasında belirtilen istisnalar hariç.</a:t>
            </a:r>
          </a:p>
          <a:p>
            <a:pPr marL="0" indent="0" algn="just">
              <a:buNone/>
            </a:pPr>
            <a:endParaRPr lang="tr-TR" dirty="0"/>
          </a:p>
        </p:txBody>
      </p:sp>
    </p:spTree>
    <p:extLst>
      <p:ext uri="{BB962C8B-B14F-4D97-AF65-F5344CB8AC3E}">
        <p14:creationId xmlns:p14="http://schemas.microsoft.com/office/powerpoint/2010/main" val="2541996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3512" y="90487"/>
            <a:ext cx="9905999" cy="3541714"/>
          </a:xfrm>
        </p:spPr>
        <p:txBody>
          <a:bodyPr>
            <a:noAutofit/>
          </a:bodyPr>
          <a:lstStyle/>
          <a:p>
            <a:pPr marL="0" indent="0">
              <a:buNone/>
            </a:pPr>
            <a:r>
              <a:rPr lang="tr-TR" sz="2800" b="1" dirty="0" smtClean="0"/>
              <a:t>  Bir </a:t>
            </a:r>
            <a:r>
              <a:rPr lang="tr-TR" sz="2800" b="1" dirty="0"/>
              <a:t>Günden Az Süre ile </a:t>
            </a:r>
            <a:r>
              <a:rPr lang="tr-TR" sz="2800" b="1" dirty="0" smtClean="0"/>
              <a:t>Görevlendirilenler</a:t>
            </a:r>
          </a:p>
          <a:p>
            <a:pPr marL="0" indent="0">
              <a:buNone/>
            </a:pPr>
            <a:endParaRPr lang="tr-TR" sz="2800" b="1" dirty="0"/>
          </a:p>
          <a:p>
            <a:pPr algn="just"/>
            <a:r>
              <a:rPr lang="tr-TR" sz="1800" dirty="0" smtClean="0"/>
              <a:t>Resmi </a:t>
            </a:r>
            <a:r>
              <a:rPr lang="tr-TR" sz="1800" dirty="0"/>
              <a:t>bir görevle memuriyet mahalli içinde bir yere </a:t>
            </a:r>
            <a:r>
              <a:rPr lang="tr-TR" sz="1800" dirty="0" smtClean="0"/>
              <a:t>gönderilenlere gündelik </a:t>
            </a:r>
            <a:r>
              <a:rPr lang="tr-TR" sz="1800" dirty="0"/>
              <a:t>verilmez</a:t>
            </a:r>
            <a:r>
              <a:rPr lang="tr-TR" sz="1800" dirty="0" smtClean="0"/>
              <a:t>.</a:t>
            </a:r>
            <a:endParaRPr lang="tr-TR" sz="1800" dirty="0"/>
          </a:p>
          <a:p>
            <a:pPr algn="just"/>
            <a:r>
              <a:rPr lang="tr-TR" sz="1800" dirty="0" smtClean="0"/>
              <a:t>Geçici </a:t>
            </a:r>
            <a:r>
              <a:rPr lang="tr-TR" sz="1800" dirty="0"/>
              <a:t>bir görevle memuriyet mahalli dışındaki bir </a:t>
            </a:r>
            <a:r>
              <a:rPr lang="tr-TR" sz="1800" dirty="0" smtClean="0"/>
              <a:t>yere gönderilenlerden</a:t>
            </a:r>
            <a:r>
              <a:rPr lang="tr-TR" sz="1800" dirty="0"/>
              <a:t>, buralarda veya yolda öğle (saat 13.00) ve akşam (</a:t>
            </a:r>
            <a:r>
              <a:rPr lang="tr-TR" sz="1800" dirty="0" smtClean="0"/>
              <a:t>saat19.00</a:t>
            </a:r>
            <a:r>
              <a:rPr lang="tr-TR" sz="1800" dirty="0"/>
              <a:t>) yemeği zamanlarından birini geçirenlere 1/3, ikisini geçirenlere </a:t>
            </a:r>
            <a:r>
              <a:rPr lang="tr-TR" sz="1800" dirty="0" smtClean="0"/>
              <a:t>2/3 oranında </a:t>
            </a:r>
            <a:r>
              <a:rPr lang="tr-TR" sz="1800" dirty="0"/>
              <a:t>ve geceyi de geçirenlere tam gündelik verilir</a:t>
            </a:r>
            <a:r>
              <a:rPr lang="tr-TR" sz="1800" dirty="0" smtClean="0"/>
              <a:t>.</a:t>
            </a:r>
            <a:endParaRPr lang="tr-TR" sz="1800" dirty="0"/>
          </a:p>
          <a:p>
            <a:pPr algn="just"/>
            <a:r>
              <a:rPr lang="tr-TR" sz="1800" dirty="0" smtClean="0"/>
              <a:t>Gecenin </a:t>
            </a:r>
            <a:r>
              <a:rPr lang="tr-TR" sz="1800" dirty="0"/>
              <a:t>tanımı Türk Ceza Kanunun da yapılmıştır. (güneş battıktan </a:t>
            </a:r>
            <a:r>
              <a:rPr lang="tr-TR" sz="1800" dirty="0" smtClean="0"/>
              <a:t>1 saat </a:t>
            </a:r>
            <a:r>
              <a:rPr lang="tr-TR" sz="1800" dirty="0"/>
              <a:t>sonra başlar ve güneş doğmasından 1 saat evele kadar devam </a:t>
            </a:r>
            <a:r>
              <a:rPr lang="tr-TR" sz="1800" dirty="0" smtClean="0"/>
              <a:t>eden süre</a:t>
            </a:r>
            <a:r>
              <a:rPr lang="tr-TR" sz="1800" dirty="0"/>
              <a:t>)</a:t>
            </a:r>
          </a:p>
          <a:p>
            <a:pPr algn="just"/>
            <a:r>
              <a:rPr lang="tr-TR" sz="2000" b="1" dirty="0" smtClean="0"/>
              <a:t>Memleket </a:t>
            </a:r>
            <a:r>
              <a:rPr lang="tr-TR" sz="2000" b="1" dirty="0"/>
              <a:t>iç ve dışında seyahat günlerinin hesabı:</a:t>
            </a:r>
          </a:p>
          <a:p>
            <a:pPr marL="0" indent="0" algn="just">
              <a:buNone/>
            </a:pPr>
            <a:r>
              <a:rPr lang="tr-TR" sz="1800" dirty="0" smtClean="0"/>
              <a:t>   Seyahat </a:t>
            </a:r>
            <a:r>
              <a:rPr lang="tr-TR" sz="1800" dirty="0"/>
              <a:t>günlerine ait yevmiyeler, seyahat edilen vasıtanın hareket </a:t>
            </a:r>
            <a:r>
              <a:rPr lang="tr-TR" sz="1800" dirty="0" smtClean="0"/>
              <a:t>saatinden </a:t>
            </a:r>
          </a:p>
          <a:p>
            <a:pPr marL="0" indent="0" algn="just">
              <a:buNone/>
            </a:pPr>
            <a:r>
              <a:rPr lang="tr-TR" sz="1800" dirty="0"/>
              <a:t> </a:t>
            </a:r>
            <a:r>
              <a:rPr lang="tr-TR" sz="1800" dirty="0" smtClean="0"/>
              <a:t>  gidilecek yere </a:t>
            </a:r>
            <a:r>
              <a:rPr lang="tr-TR" sz="1800" dirty="0"/>
              <a:t>varış saatine kadar geçen her 24 saat için bir gün esas alınır</a:t>
            </a:r>
            <a:r>
              <a:rPr lang="tr-TR" sz="1800" dirty="0" smtClean="0"/>
              <a:t>.</a:t>
            </a:r>
            <a:endParaRPr lang="tr-TR" sz="1800" dirty="0"/>
          </a:p>
          <a:p>
            <a:pPr marL="0" indent="0" algn="just">
              <a:buNone/>
            </a:pPr>
            <a:r>
              <a:rPr lang="tr-TR" sz="1800" dirty="0" smtClean="0"/>
              <a:t>   Seyahat </a:t>
            </a:r>
            <a:r>
              <a:rPr lang="tr-TR" sz="1800" dirty="0"/>
              <a:t>müddetinin her 24 saati aşan kesri tam gün sayılır.</a:t>
            </a:r>
            <a:endParaRPr lang="tr-TR" sz="1800" dirty="0"/>
          </a:p>
        </p:txBody>
      </p:sp>
    </p:spTree>
    <p:extLst>
      <p:ext uri="{BB962C8B-B14F-4D97-AF65-F5344CB8AC3E}">
        <p14:creationId xmlns:p14="http://schemas.microsoft.com/office/powerpoint/2010/main" val="3061924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82700" y="293687"/>
            <a:ext cx="10031411" cy="3541714"/>
          </a:xfrm>
        </p:spPr>
        <p:txBody>
          <a:bodyPr>
            <a:noAutofit/>
          </a:bodyPr>
          <a:lstStyle/>
          <a:p>
            <a:pPr algn="just"/>
            <a:endParaRPr lang="tr-TR" sz="2800" b="1" dirty="0" smtClean="0"/>
          </a:p>
          <a:p>
            <a:pPr marL="0" indent="0" algn="just">
              <a:buNone/>
            </a:pPr>
            <a:r>
              <a:rPr lang="tr-TR" sz="2800" b="1" dirty="0" smtClean="0"/>
              <a:t>  Konaklama Gideri</a:t>
            </a:r>
            <a:endParaRPr lang="tr-TR" sz="2800" b="1" dirty="0"/>
          </a:p>
          <a:p>
            <a:pPr algn="just"/>
            <a:r>
              <a:rPr lang="tr-TR" sz="1800" dirty="0" smtClean="0"/>
              <a:t>Geçici </a:t>
            </a:r>
            <a:r>
              <a:rPr lang="tr-TR" sz="1800" dirty="0"/>
              <a:t>görevle başka yere gönderilenlerden</a:t>
            </a:r>
          </a:p>
          <a:p>
            <a:pPr marL="0" indent="0" algn="just">
              <a:buNone/>
            </a:pPr>
            <a:r>
              <a:rPr lang="tr-TR" sz="1800" dirty="0"/>
              <a:t> </a:t>
            </a:r>
            <a:r>
              <a:rPr lang="tr-TR" sz="1800" dirty="0" smtClean="0"/>
              <a:t>  a</a:t>
            </a:r>
            <a:r>
              <a:rPr lang="tr-TR" sz="1800" dirty="0"/>
              <a:t>) Denetim elemanlarına görev </a:t>
            </a:r>
            <a:r>
              <a:rPr lang="tr-TR" sz="1800" dirty="0" smtClean="0"/>
              <a:t>süresince,</a:t>
            </a:r>
          </a:p>
          <a:p>
            <a:pPr marL="0" indent="0" algn="just">
              <a:buNone/>
            </a:pPr>
            <a:r>
              <a:rPr lang="tr-TR" sz="1800" dirty="0"/>
              <a:t> </a:t>
            </a:r>
            <a:r>
              <a:rPr lang="tr-TR" sz="1800" dirty="0" smtClean="0"/>
              <a:t>  b</a:t>
            </a:r>
            <a:r>
              <a:rPr lang="tr-TR" sz="1800" dirty="0"/>
              <a:t>) Diğer memur ve hizmetlilere ise her görevlendirmede </a:t>
            </a:r>
            <a:r>
              <a:rPr lang="tr-TR" sz="1800" dirty="0" smtClean="0"/>
              <a:t>ve görevlendirmenin ilk</a:t>
            </a:r>
          </a:p>
          <a:p>
            <a:pPr marL="0" indent="0" algn="just">
              <a:buNone/>
            </a:pPr>
            <a:r>
              <a:rPr lang="tr-TR" sz="1800" dirty="0"/>
              <a:t> </a:t>
            </a:r>
            <a:r>
              <a:rPr lang="tr-TR" sz="1800" dirty="0" smtClean="0"/>
              <a:t>      on günü </a:t>
            </a:r>
            <a:r>
              <a:rPr lang="tr-TR" sz="1800" dirty="0"/>
              <a:t>ile sınırlı olmak </a:t>
            </a:r>
            <a:r>
              <a:rPr lang="tr-TR" sz="1800" dirty="0" smtClean="0"/>
              <a:t>üzere, Yurt </a:t>
            </a:r>
            <a:r>
              <a:rPr lang="tr-TR" sz="1800" dirty="0"/>
              <a:t>içinde yatacak yer temini için </a:t>
            </a:r>
            <a:r>
              <a:rPr lang="tr-TR" sz="1800" dirty="0" smtClean="0"/>
              <a:t>ödedikleri</a:t>
            </a:r>
          </a:p>
          <a:p>
            <a:pPr marL="0" indent="0" algn="just">
              <a:buNone/>
            </a:pPr>
            <a:r>
              <a:rPr lang="tr-TR" sz="1800" dirty="0"/>
              <a:t> </a:t>
            </a:r>
            <a:r>
              <a:rPr lang="tr-TR" sz="1800" dirty="0" smtClean="0"/>
              <a:t>      ücretleri belgelendirmeleri </a:t>
            </a:r>
            <a:r>
              <a:rPr lang="tr-TR" sz="1800" dirty="0"/>
              <a:t>koşuluyla ve belge bedelini aşmamak </a:t>
            </a:r>
            <a:endParaRPr lang="tr-TR" sz="1800" dirty="0"/>
          </a:p>
          <a:p>
            <a:pPr marL="0" indent="0" algn="just">
              <a:buNone/>
            </a:pPr>
            <a:r>
              <a:rPr lang="tr-TR" sz="1800" dirty="0" smtClean="0"/>
              <a:t>       üzere </a:t>
            </a:r>
            <a:r>
              <a:rPr lang="sv-SE" sz="1800" dirty="0" smtClean="0"/>
              <a:t>gündeliklerinin </a:t>
            </a:r>
            <a:r>
              <a:rPr lang="sv-SE" sz="1800" dirty="0"/>
              <a:t>tamamına kadar olan kısmı “konaklama </a:t>
            </a:r>
            <a:r>
              <a:rPr lang="sv-SE" sz="1800" dirty="0" smtClean="0"/>
              <a:t>gideri”</a:t>
            </a:r>
            <a:r>
              <a:rPr lang="tr-TR" sz="1800" dirty="0" smtClean="0"/>
              <a:t> olarak </a:t>
            </a:r>
          </a:p>
          <a:p>
            <a:pPr marL="0" indent="0" algn="just">
              <a:buNone/>
            </a:pPr>
            <a:r>
              <a:rPr lang="tr-TR" sz="1800" dirty="0"/>
              <a:t> </a:t>
            </a:r>
            <a:r>
              <a:rPr lang="tr-TR" sz="1800" dirty="0" smtClean="0"/>
              <a:t>      ayrıca  ödenir.</a:t>
            </a:r>
            <a:endParaRPr lang="tr-TR" sz="1800" dirty="0"/>
          </a:p>
          <a:p>
            <a:pPr algn="just"/>
            <a:r>
              <a:rPr lang="tr-TR" sz="1800" dirty="0" smtClean="0"/>
              <a:t>     Ancak </a:t>
            </a:r>
            <a:r>
              <a:rPr lang="tr-TR" sz="1800" dirty="0"/>
              <a:t>(H) Cetvelinde 6245 sayılı Harcırah Kanununun 33 </a:t>
            </a:r>
            <a:r>
              <a:rPr lang="tr-TR" sz="1800" dirty="0" smtClean="0"/>
              <a:t>üncü maddesinin </a:t>
            </a:r>
            <a:r>
              <a:rPr lang="tr-TR" sz="1800" dirty="0"/>
              <a:t>(b</a:t>
            </a:r>
            <a:r>
              <a:rPr lang="tr-TR" sz="1800" dirty="0" smtClean="0"/>
              <a:t>)</a:t>
            </a:r>
          </a:p>
          <a:p>
            <a:pPr marL="0" indent="0" algn="just">
              <a:buNone/>
            </a:pPr>
            <a:r>
              <a:rPr lang="tr-TR" sz="1800" dirty="0"/>
              <a:t> </a:t>
            </a:r>
            <a:r>
              <a:rPr lang="tr-TR" sz="1800" dirty="0" smtClean="0"/>
              <a:t>       ve (d</a:t>
            </a:r>
            <a:r>
              <a:rPr lang="tr-TR" sz="1800" dirty="0"/>
              <a:t>) fıkralarına göre yatacak yer temini </a:t>
            </a:r>
            <a:r>
              <a:rPr lang="tr-TR" sz="1800" dirty="0" smtClean="0"/>
              <a:t>için ödenecek </a:t>
            </a:r>
            <a:r>
              <a:rPr lang="tr-TR" sz="1800" dirty="0"/>
              <a:t>ücretlerin hesabında</a:t>
            </a:r>
            <a:r>
              <a:rPr lang="tr-TR" sz="1800" dirty="0" smtClean="0"/>
              <a:t>,</a:t>
            </a:r>
          </a:p>
          <a:p>
            <a:pPr marL="0" indent="0" algn="just">
              <a:buNone/>
            </a:pPr>
            <a:r>
              <a:rPr lang="tr-TR" sz="1800" dirty="0"/>
              <a:t> </a:t>
            </a:r>
            <a:r>
              <a:rPr lang="tr-TR" sz="1800" dirty="0" smtClean="0"/>
              <a:t>       </a:t>
            </a:r>
            <a:r>
              <a:rPr lang="tr-TR" sz="1800" dirty="0"/>
              <a:t>gündeliklerinin %50 </a:t>
            </a:r>
            <a:r>
              <a:rPr lang="tr-TR" sz="1800" dirty="0" smtClean="0"/>
              <a:t>artırımlı miktarı </a:t>
            </a:r>
            <a:r>
              <a:rPr lang="tr-TR" sz="1800" dirty="0"/>
              <a:t>esas alınır.</a:t>
            </a:r>
            <a:endParaRPr lang="tr-TR" sz="1800" dirty="0"/>
          </a:p>
        </p:txBody>
      </p:sp>
    </p:spTree>
    <p:extLst>
      <p:ext uri="{BB962C8B-B14F-4D97-AF65-F5344CB8AC3E}">
        <p14:creationId xmlns:p14="http://schemas.microsoft.com/office/powerpoint/2010/main" val="27488027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120</TotalTime>
  <Words>1668</Words>
  <Application>Microsoft Office PowerPoint</Application>
  <PresentationFormat>Geniş ekran</PresentationFormat>
  <Paragraphs>113</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Trebuchet MS</vt:lpstr>
      <vt:lpstr>Tw Cen MT</vt:lpstr>
      <vt:lpstr>Devre</vt:lpstr>
      <vt:lpstr>Harcırah Nedir?  Harcırah asıl görevli bulundukları yerden başka yerlere geçici   veya sürekli görevle naklen atanan memur ve hizmetlilere   görevlendirildikleri yerlerde veya yeni görev yerlerine  taşınmalarından dolayı yapacakları ek masraflara karşılık   olarak yapılan ödemelerdir.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Harcırah Nedir?  Harcırah asıl görevli bulundukları yerden başka yerlere geçici veya sürekli görevle naklen atanan memur ve hizmetlilere görevlendirildikleri yerlerde veya yeni görev yerlerine taşınmalarından dolayı yapacakları ek masraflara karşılık olarak yapılan ödemelerdir.</dc:title>
  <dc:creator>Windows Kullanıcısı</dc:creator>
  <cp:lastModifiedBy>Windows Kullanıcısı</cp:lastModifiedBy>
  <cp:revision>39</cp:revision>
  <dcterms:created xsi:type="dcterms:W3CDTF">2019-03-05T13:26:34Z</dcterms:created>
  <dcterms:modified xsi:type="dcterms:W3CDTF">2019-03-05T15:27:28Z</dcterms:modified>
</cp:coreProperties>
</file>